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07" r:id="rId2"/>
    <p:sldId id="2892" r:id="rId3"/>
    <p:sldId id="2888" r:id="rId4"/>
    <p:sldId id="2908" r:id="rId5"/>
    <p:sldId id="2963" r:id="rId6"/>
    <p:sldId id="2972" r:id="rId7"/>
    <p:sldId id="2973" r:id="rId8"/>
    <p:sldId id="2974" r:id="rId9"/>
    <p:sldId id="2975" r:id="rId10"/>
    <p:sldId id="2969" r:id="rId11"/>
    <p:sldId id="2976" r:id="rId12"/>
    <p:sldId id="2882" r:id="rId13"/>
  </p:sldIdLst>
  <p:sldSz cx="9144000" cy="5143500" type="screen16x9"/>
  <p:notesSz cx="6858000" cy="9144000"/>
  <p:embeddedFontLst>
    <p:embeddedFont>
      <p:font typeface="思源黑体 CN Heavy" panose="02010600030101010101" charset="-122"/>
      <p:bold r:id="rId16"/>
    </p:embeddedFont>
    <p:embeddedFont>
      <p:font typeface="思源黑体 CN Light" panose="02010600030101010101" charset="-122"/>
      <p:regular r:id="rId17"/>
    </p:embeddedFont>
    <p:embeddedFont>
      <p:font typeface="优设标题黑" panose="02010600030101010101" pitchFamily="34" charset="-122"/>
      <p:regular r:id="rId18"/>
    </p:embeddedFont>
    <p:embeddedFont>
      <p:font typeface="站酷小薇LOGO体" panose="02010600030101010101" charset="-122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微软雅黑" panose="020B0503020204020204" pitchFamily="34" charset="-122"/>
      <p:regular r:id="rId22"/>
      <p:bold r:id="rId23"/>
    </p:embeddedFont>
  </p:embeddedFontLst>
  <p:custDataLst>
    <p:tags r:id="rId24"/>
  </p:custDataLst>
  <p:defaultTextStyle>
    <a:defPPr>
      <a:defRPr lang="zh-CN"/>
    </a:defPPr>
    <a:lvl1pPr marL="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C2B"/>
    <a:srgbClr val="A5A5A5"/>
    <a:srgbClr val="A7A7A7"/>
    <a:srgbClr val="561616"/>
    <a:srgbClr val="8A1B25"/>
    <a:srgbClr val="0075BF"/>
    <a:srgbClr val="F2E7E7"/>
    <a:srgbClr val="034EA2"/>
    <a:srgbClr val="0087CD"/>
    <a:srgbClr val="C68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1" autoAdjust="0"/>
    <p:restoredTop sz="96238" autoAdjust="0"/>
  </p:normalViewPr>
  <p:slideViewPr>
    <p:cSldViewPr>
      <p:cViewPr varScale="1">
        <p:scale>
          <a:sx n="114" d="100"/>
          <a:sy n="114" d="100"/>
        </p:scale>
        <p:origin x="42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8C263-DB23-4269-A659-98FBDEAC9063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15222-A140-4C23-97D9-437774B81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883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pPr/>
              <a:t>2024/11/17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95031C-36FB-4BFB-B547-5049AC3C4D20}" type="slidenum">
              <a:rPr lang="zh-CN" altLang="en-US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F9083-B991-BB14-C664-28D8834F8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A98B67-8B6A-1F2B-D079-55A4F459A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F9A007-78F8-7B87-920C-7CC2C0CB7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5F74C-BA8D-C3A3-B664-400FA6A2B0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917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AB5F-7302-9E99-0152-E847B2D6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77623F-9182-BC7C-2D41-BE1BC297E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241DB5-04A0-99BB-F4C6-A49122C37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BD909F-A8EF-C75B-7049-7B8DD33511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49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95031C-36FB-4BFB-B547-5049AC3C4D20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42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96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7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60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F7C57-37AB-7ABD-7A3A-317D3B8B8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165649-40EA-5EA8-B053-C71D14489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92F13C-7065-CBA2-C339-3D3571F96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E46B9-5A4D-6E39-879A-A46D98A74C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53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7F949-F1B5-994A-4B4F-767B9005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3A874F-A78F-0367-1DD4-BAB8519BD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2C8517-921F-4296-5971-5146B3333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E71B47-21BC-E7DC-1151-7CAB635D9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7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DC54-D8DA-DECE-32D2-9C542B245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4A2FDD-AAC8-6902-D735-C308F77E1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92B6F9-0887-1569-921E-A81FDCEF9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516C61-5A35-9A9A-8272-B9054A206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6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0581C-9EFD-E2D7-E261-DAE2EC6C1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303D1F-B054-8363-9FA3-E1EB4C1AD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EEC8AA-0BCF-00C7-0435-F19F23CAF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055171-CD0A-7CA3-69CE-BE6A142F9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305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0C6C5-871A-408B-55FB-75A76BAC3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28E82F-C32C-4B19-DAC4-FF5C13CCE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E4CCE8-418E-9841-2996-BAE6B6FAF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E2C1C-6EAA-6A2D-8891-731BC1FFA1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10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  <a:pPr>
                <a:defRPr/>
              </a:pPr>
              <a:t>2024/11/17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0DC6-9137-4375-A069-C3F907DD4AA5}" type="datetimeFigureOut">
              <a:rPr lang="zh-CN" altLang="en-US" smtClean="0"/>
              <a:pPr/>
              <a:t>2024/11/17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992C-78CB-4BAA-B0F1-55AD6A770F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08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2024/11/17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7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81" r:id="rId2"/>
  </p:sldLayoutIdLst>
  <p:transition/>
  <p:txStyles>
    <p:titleStyle>
      <a:lvl1pPr algn="ctr" defTabSz="91428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5" indent="-342855" algn="l" defTabSz="91428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4" indent="-285713" algn="l" defTabSz="91428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2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93" indent="-228570" algn="l" defTabSz="91428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33" indent="-228570" algn="l" defTabSz="91428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7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6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7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3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6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4988BF70-87B0-45C2-3C29-CF39B9A02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2423157"/>
            <a:ext cx="546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Medium" panose="00020600040101010101" pitchFamily="18" charset="-122"/>
              </a:rPr>
              <a:t>重庆银行</a:t>
            </a:r>
            <a:r>
              <a:rPr lang="en-US" altLang="zh-CN" sz="20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Medium" panose="00020600040101010101" pitchFamily="18" charset="-122"/>
              </a:rPr>
              <a:t>SQL</a:t>
            </a:r>
            <a:r>
              <a:rPr lang="zh-CN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Medium" panose="00020600040101010101" pitchFamily="18" charset="-122"/>
              </a:rPr>
              <a:t>审核平台需求分析</a:t>
            </a:r>
            <a:endParaRPr lang="en-US" altLang="zh-CN" sz="2000" b="1" i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阿里巴巴普惠体 Medium" panose="00020600040101010101" pitchFamily="18" charset="-122"/>
            </a:endParaRPr>
          </a:p>
          <a:p>
            <a:r>
              <a:rPr lang="zh-CN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Medium" panose="00020600040101010101" pitchFamily="18" charset="-122"/>
              </a:rPr>
              <a:t>及实施计划汇报</a:t>
            </a:r>
            <a:endParaRPr lang="en-US" altLang="zh-CN" sz="2000" b="1" i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阿里巴巴普惠体 Medium" panose="00020600040101010101" pitchFamily="18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1842959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8A1B25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cs typeface="经典繁角篆" panose="02010609000101010101" pitchFamily="49" charset="-122"/>
              </a:rPr>
              <a:t>四川融科智联科技有限公司</a:t>
            </a:r>
          </a:p>
        </p:txBody>
      </p:sp>
      <p:grpSp>
        <p:nvGrpSpPr>
          <p:cNvPr id="12" name="组合 63"/>
          <p:cNvGrpSpPr/>
          <p:nvPr/>
        </p:nvGrpSpPr>
        <p:grpSpPr>
          <a:xfrm>
            <a:off x="1755733" y="3795886"/>
            <a:ext cx="305647" cy="305644"/>
            <a:chOff x="5196486" y="5946187"/>
            <a:chExt cx="305647" cy="305644"/>
          </a:xfrm>
        </p:grpSpPr>
        <p:grpSp>
          <p:nvGrpSpPr>
            <p:cNvPr id="13" name="组合 64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4" name="Freeform 44"/>
            <p:cNvSpPr>
              <a:spLocks noEditPoints="1"/>
            </p:cNvSpPr>
            <p:nvPr/>
          </p:nvSpPr>
          <p:spPr bwMode="auto">
            <a:xfrm>
              <a:off x="5276888" y="6030324"/>
              <a:ext cx="170620" cy="137369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68"/>
          <p:cNvGrpSpPr/>
          <p:nvPr/>
        </p:nvGrpSpPr>
        <p:grpSpPr>
          <a:xfrm>
            <a:off x="2198130" y="3795886"/>
            <a:ext cx="305647" cy="305644"/>
            <a:chOff x="5638883" y="5946187"/>
            <a:chExt cx="305647" cy="305644"/>
          </a:xfrm>
        </p:grpSpPr>
        <p:grpSp>
          <p:nvGrpSpPr>
            <p:cNvPr id="18" name="组合 69"/>
            <p:cNvGrpSpPr/>
            <p:nvPr/>
          </p:nvGrpSpPr>
          <p:grpSpPr>
            <a:xfrm>
              <a:off x="5638883" y="5946187"/>
              <a:ext cx="305647" cy="305644"/>
              <a:chOff x="1517330" y="1125257"/>
              <a:chExt cx="2204282" cy="220428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5694390" y="6035130"/>
              <a:ext cx="194632" cy="113061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73"/>
          <p:cNvGrpSpPr/>
          <p:nvPr/>
        </p:nvGrpSpPr>
        <p:grpSpPr>
          <a:xfrm>
            <a:off x="859013" y="3795886"/>
            <a:ext cx="305647" cy="305644"/>
            <a:chOff x="4299766" y="5946187"/>
            <a:chExt cx="305647" cy="305644"/>
          </a:xfrm>
        </p:grpSpPr>
        <p:grpSp>
          <p:nvGrpSpPr>
            <p:cNvPr id="23" name="组合 74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4381353" y="6022165"/>
              <a:ext cx="142472" cy="146367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组合 78"/>
          <p:cNvGrpSpPr/>
          <p:nvPr/>
        </p:nvGrpSpPr>
        <p:grpSpPr>
          <a:xfrm>
            <a:off x="1299637" y="3795886"/>
            <a:ext cx="305647" cy="305644"/>
            <a:chOff x="4740390" y="5946187"/>
            <a:chExt cx="305647" cy="305644"/>
          </a:xfrm>
        </p:grpSpPr>
        <p:grpSp>
          <p:nvGrpSpPr>
            <p:cNvPr id="31" name="组合 79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2" name="Freeform 39"/>
            <p:cNvSpPr>
              <a:spLocks noEditPoints="1"/>
            </p:cNvSpPr>
            <p:nvPr/>
          </p:nvSpPr>
          <p:spPr bwMode="auto">
            <a:xfrm>
              <a:off x="4814511" y="6022165"/>
              <a:ext cx="157403" cy="145529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691001" y="3101885"/>
            <a:ext cx="3880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3B4CE15-C92C-45B5-D007-68CFBB9065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1" y="150262"/>
            <a:ext cx="1770044" cy="409398"/>
          </a:xfrm>
          <a:prstGeom prst="rect">
            <a:avLst/>
          </a:prstGeom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157B56DA-A8B6-5D90-8D2D-7B5D11B91E53}"/>
              </a:ext>
            </a:extLst>
          </p:cNvPr>
          <p:cNvSpPr txBox="1"/>
          <p:nvPr/>
        </p:nvSpPr>
        <p:spPr>
          <a:xfrm>
            <a:off x="3491880" y="3305042"/>
            <a:ext cx="3880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 Medium" panose="00020600040101010101" pitchFamily="18" charset="-122"/>
              </a:rPr>
              <a:t>2024-11</a:t>
            </a:r>
          </a:p>
        </p:txBody>
      </p:sp>
    </p:spTree>
  </p:cSld>
  <p:clrMapOvr>
    <a:masterClrMapping/>
  </p:clrMapOvr>
  <p:transition spd="med" advClick="0" advTm="6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5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8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5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E0BC1-B25C-DC5F-5C79-94A7817E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ïśliďé">
            <a:extLst>
              <a:ext uri="{FF2B5EF4-FFF2-40B4-BE49-F238E27FC236}">
                <a16:creationId xmlns:a16="http://schemas.microsoft.com/office/drawing/2014/main" id="{EC81AA78-77BC-D015-F322-809F8DEB1B54}"/>
              </a:ext>
            </a:extLst>
          </p:cNvPr>
          <p:cNvSpPr/>
          <p:nvPr/>
        </p:nvSpPr>
        <p:spPr>
          <a:xfrm>
            <a:off x="683568" y="1419622"/>
            <a:ext cx="7715324" cy="2165388"/>
          </a:xfrm>
          <a:prstGeom prst="bracketPair">
            <a:avLst>
              <a:gd name="adj" fmla="val 3859"/>
            </a:avLst>
          </a:prstGeom>
          <a:ln w="3175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A21AAD-8ABC-E467-E726-BF68DD96AC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59" y="123478"/>
            <a:ext cx="1770044" cy="40939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548E398-6071-6CE0-F110-A31FDEBAD5CE}"/>
              </a:ext>
            </a:extLst>
          </p:cNvPr>
          <p:cNvGrpSpPr/>
          <p:nvPr/>
        </p:nvGrpSpPr>
        <p:grpSpPr>
          <a:xfrm>
            <a:off x="2165319" y="1835121"/>
            <a:ext cx="5148267" cy="847546"/>
            <a:chOff x="2165319" y="1835121"/>
            <a:chExt cx="5148267" cy="847546"/>
          </a:xfrm>
        </p:grpSpPr>
        <p:sp>
          <p:nvSpPr>
            <p:cNvPr id="13" name="star-in-hexagon-of-small-triangles_33067">
              <a:extLst>
                <a:ext uri="{FF2B5EF4-FFF2-40B4-BE49-F238E27FC236}">
                  <a16:creationId xmlns:a16="http://schemas.microsoft.com/office/drawing/2014/main" id="{487DB48F-C052-D90E-B0D6-030A3C71595E}"/>
                </a:ext>
              </a:extLst>
            </p:cNvPr>
            <p:cNvSpPr/>
            <p:nvPr/>
          </p:nvSpPr>
          <p:spPr>
            <a:xfrm>
              <a:off x="2165319" y="1835121"/>
              <a:ext cx="750497" cy="660864"/>
            </a:xfrm>
            <a:custGeom>
              <a:avLst/>
              <a:gdLst>
                <a:gd name="connsiteX0" fmla="*/ 357859 w 567024"/>
                <a:gd name="connsiteY0" fmla="*/ 395964 h 499304"/>
                <a:gd name="connsiteX1" fmla="*/ 417295 w 567024"/>
                <a:gd name="connsiteY1" fmla="*/ 499304 h 499304"/>
                <a:gd name="connsiteX2" fmla="*/ 298423 w 567024"/>
                <a:gd name="connsiteY2" fmla="*/ 499304 h 499304"/>
                <a:gd name="connsiteX3" fmla="*/ 209190 w 567024"/>
                <a:gd name="connsiteY3" fmla="*/ 395964 h 499304"/>
                <a:gd name="connsiteX4" fmla="*/ 268602 w 567024"/>
                <a:gd name="connsiteY4" fmla="*/ 499304 h 499304"/>
                <a:gd name="connsiteX5" fmla="*/ 148487 w 567024"/>
                <a:gd name="connsiteY5" fmla="*/ 499304 h 499304"/>
                <a:gd name="connsiteX6" fmla="*/ 373391 w 567024"/>
                <a:gd name="connsiteY6" fmla="*/ 387059 h 499304"/>
                <a:gd name="connsiteX7" fmla="*/ 492263 w 567024"/>
                <a:gd name="connsiteY7" fmla="*/ 387059 h 499304"/>
                <a:gd name="connsiteX8" fmla="*/ 432827 w 567024"/>
                <a:gd name="connsiteY8" fmla="*/ 490192 h 499304"/>
                <a:gd name="connsiteX9" fmla="*/ 223455 w 567024"/>
                <a:gd name="connsiteY9" fmla="*/ 387059 h 499304"/>
                <a:gd name="connsiteX10" fmla="*/ 343570 w 567024"/>
                <a:gd name="connsiteY10" fmla="*/ 387059 h 499304"/>
                <a:gd name="connsiteX11" fmla="*/ 282866 w 567024"/>
                <a:gd name="connsiteY11" fmla="*/ 490192 h 499304"/>
                <a:gd name="connsiteX12" fmla="*/ 74968 w 567024"/>
                <a:gd name="connsiteY12" fmla="*/ 387059 h 499304"/>
                <a:gd name="connsiteX13" fmla="*/ 193840 w 567024"/>
                <a:gd name="connsiteY13" fmla="*/ 387059 h 499304"/>
                <a:gd name="connsiteX14" fmla="*/ 134404 w 567024"/>
                <a:gd name="connsiteY14" fmla="*/ 490192 h 499304"/>
                <a:gd name="connsiteX15" fmla="*/ 432827 w 567024"/>
                <a:gd name="connsiteY15" fmla="*/ 266944 h 499304"/>
                <a:gd name="connsiteX16" fmla="*/ 492263 w 567024"/>
                <a:gd name="connsiteY16" fmla="*/ 370284 h 499304"/>
                <a:gd name="connsiteX17" fmla="*/ 373391 w 567024"/>
                <a:gd name="connsiteY17" fmla="*/ 370284 h 499304"/>
                <a:gd name="connsiteX18" fmla="*/ 134404 w 567024"/>
                <a:gd name="connsiteY18" fmla="*/ 266944 h 499304"/>
                <a:gd name="connsiteX19" fmla="*/ 193840 w 567024"/>
                <a:gd name="connsiteY19" fmla="*/ 370284 h 499304"/>
                <a:gd name="connsiteX20" fmla="*/ 74968 w 567024"/>
                <a:gd name="connsiteY20" fmla="*/ 370284 h 499304"/>
                <a:gd name="connsiteX21" fmla="*/ 446909 w 567024"/>
                <a:gd name="connsiteY21" fmla="*/ 258039 h 499304"/>
                <a:gd name="connsiteX22" fmla="*/ 567024 w 567024"/>
                <a:gd name="connsiteY22" fmla="*/ 258039 h 499304"/>
                <a:gd name="connsiteX23" fmla="*/ 507613 w 567024"/>
                <a:gd name="connsiteY23" fmla="*/ 361172 h 499304"/>
                <a:gd name="connsiteX24" fmla="*/ 0 w 567024"/>
                <a:gd name="connsiteY24" fmla="*/ 258039 h 499304"/>
                <a:gd name="connsiteX25" fmla="*/ 118872 w 567024"/>
                <a:gd name="connsiteY25" fmla="*/ 258039 h 499304"/>
                <a:gd name="connsiteX26" fmla="*/ 59436 w 567024"/>
                <a:gd name="connsiteY26" fmla="*/ 361172 h 499304"/>
                <a:gd name="connsiteX27" fmla="*/ 507613 w 567024"/>
                <a:gd name="connsiteY27" fmla="*/ 137925 h 499304"/>
                <a:gd name="connsiteX28" fmla="*/ 567024 w 567024"/>
                <a:gd name="connsiteY28" fmla="*/ 241265 h 499304"/>
                <a:gd name="connsiteX29" fmla="*/ 446909 w 567024"/>
                <a:gd name="connsiteY29" fmla="*/ 241265 h 499304"/>
                <a:gd name="connsiteX30" fmla="*/ 59436 w 567024"/>
                <a:gd name="connsiteY30" fmla="*/ 137925 h 499304"/>
                <a:gd name="connsiteX31" fmla="*/ 118872 w 567024"/>
                <a:gd name="connsiteY31" fmla="*/ 241265 h 499304"/>
                <a:gd name="connsiteX32" fmla="*/ 0 w 567024"/>
                <a:gd name="connsiteY32" fmla="*/ 241265 h 499304"/>
                <a:gd name="connsiteX33" fmla="*/ 373391 w 567024"/>
                <a:gd name="connsiteY33" fmla="*/ 129020 h 499304"/>
                <a:gd name="connsiteX34" fmla="*/ 492263 w 567024"/>
                <a:gd name="connsiteY34" fmla="*/ 129020 h 499304"/>
                <a:gd name="connsiteX35" fmla="*/ 432827 w 567024"/>
                <a:gd name="connsiteY35" fmla="*/ 232153 h 499304"/>
                <a:gd name="connsiteX36" fmla="*/ 74968 w 567024"/>
                <a:gd name="connsiteY36" fmla="*/ 129020 h 499304"/>
                <a:gd name="connsiteX37" fmla="*/ 193840 w 567024"/>
                <a:gd name="connsiteY37" fmla="*/ 129020 h 499304"/>
                <a:gd name="connsiteX38" fmla="*/ 134404 w 567024"/>
                <a:gd name="connsiteY38" fmla="*/ 232153 h 499304"/>
                <a:gd name="connsiteX39" fmla="*/ 432827 w 567024"/>
                <a:gd name="connsiteY39" fmla="*/ 9112 h 499304"/>
                <a:gd name="connsiteX40" fmla="*/ 492263 w 567024"/>
                <a:gd name="connsiteY40" fmla="*/ 112245 h 499304"/>
                <a:gd name="connsiteX41" fmla="*/ 373391 w 567024"/>
                <a:gd name="connsiteY41" fmla="*/ 112245 h 499304"/>
                <a:gd name="connsiteX42" fmla="*/ 282866 w 567024"/>
                <a:gd name="connsiteY42" fmla="*/ 9112 h 499304"/>
                <a:gd name="connsiteX43" fmla="*/ 343570 w 567024"/>
                <a:gd name="connsiteY43" fmla="*/ 112245 h 499304"/>
                <a:gd name="connsiteX44" fmla="*/ 223455 w 567024"/>
                <a:gd name="connsiteY44" fmla="*/ 112245 h 499304"/>
                <a:gd name="connsiteX45" fmla="*/ 134404 w 567024"/>
                <a:gd name="connsiteY45" fmla="*/ 9112 h 499304"/>
                <a:gd name="connsiteX46" fmla="*/ 193840 w 567024"/>
                <a:gd name="connsiteY46" fmla="*/ 112245 h 499304"/>
                <a:gd name="connsiteX47" fmla="*/ 74968 w 567024"/>
                <a:gd name="connsiteY47" fmla="*/ 112245 h 499304"/>
                <a:gd name="connsiteX48" fmla="*/ 298423 w 567024"/>
                <a:gd name="connsiteY48" fmla="*/ 0 h 499304"/>
                <a:gd name="connsiteX49" fmla="*/ 417295 w 567024"/>
                <a:gd name="connsiteY49" fmla="*/ 0 h 499304"/>
                <a:gd name="connsiteX50" fmla="*/ 357859 w 567024"/>
                <a:gd name="connsiteY50" fmla="*/ 103133 h 499304"/>
                <a:gd name="connsiteX51" fmla="*/ 148487 w 567024"/>
                <a:gd name="connsiteY51" fmla="*/ 0 h 499304"/>
                <a:gd name="connsiteX52" fmla="*/ 268602 w 567024"/>
                <a:gd name="connsiteY52" fmla="*/ 0 h 499304"/>
                <a:gd name="connsiteX53" fmla="*/ 209190 w 567024"/>
                <a:gd name="connsiteY53" fmla="*/ 103133 h 49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7024" h="499304">
                  <a:moveTo>
                    <a:pt x="357859" y="395964"/>
                  </a:moveTo>
                  <a:lnTo>
                    <a:pt x="417295" y="499304"/>
                  </a:lnTo>
                  <a:lnTo>
                    <a:pt x="298423" y="499304"/>
                  </a:lnTo>
                  <a:close/>
                  <a:moveTo>
                    <a:pt x="209190" y="395964"/>
                  </a:moveTo>
                  <a:lnTo>
                    <a:pt x="268602" y="499304"/>
                  </a:lnTo>
                  <a:lnTo>
                    <a:pt x="148487" y="499304"/>
                  </a:lnTo>
                  <a:close/>
                  <a:moveTo>
                    <a:pt x="373391" y="387059"/>
                  </a:moveTo>
                  <a:lnTo>
                    <a:pt x="492263" y="387059"/>
                  </a:lnTo>
                  <a:lnTo>
                    <a:pt x="432827" y="490192"/>
                  </a:lnTo>
                  <a:close/>
                  <a:moveTo>
                    <a:pt x="223455" y="387059"/>
                  </a:moveTo>
                  <a:lnTo>
                    <a:pt x="343570" y="387059"/>
                  </a:lnTo>
                  <a:lnTo>
                    <a:pt x="282866" y="490192"/>
                  </a:lnTo>
                  <a:close/>
                  <a:moveTo>
                    <a:pt x="74968" y="387059"/>
                  </a:moveTo>
                  <a:lnTo>
                    <a:pt x="193840" y="387059"/>
                  </a:lnTo>
                  <a:lnTo>
                    <a:pt x="134404" y="490192"/>
                  </a:lnTo>
                  <a:close/>
                  <a:moveTo>
                    <a:pt x="432827" y="266944"/>
                  </a:moveTo>
                  <a:lnTo>
                    <a:pt x="492263" y="370284"/>
                  </a:lnTo>
                  <a:lnTo>
                    <a:pt x="373391" y="370284"/>
                  </a:lnTo>
                  <a:close/>
                  <a:moveTo>
                    <a:pt x="134404" y="266944"/>
                  </a:moveTo>
                  <a:lnTo>
                    <a:pt x="193840" y="370284"/>
                  </a:lnTo>
                  <a:lnTo>
                    <a:pt x="74968" y="370284"/>
                  </a:lnTo>
                  <a:close/>
                  <a:moveTo>
                    <a:pt x="446909" y="258039"/>
                  </a:moveTo>
                  <a:lnTo>
                    <a:pt x="567024" y="258039"/>
                  </a:lnTo>
                  <a:lnTo>
                    <a:pt x="507613" y="361172"/>
                  </a:lnTo>
                  <a:close/>
                  <a:moveTo>
                    <a:pt x="0" y="258039"/>
                  </a:moveTo>
                  <a:lnTo>
                    <a:pt x="118872" y="258039"/>
                  </a:lnTo>
                  <a:lnTo>
                    <a:pt x="59436" y="361172"/>
                  </a:lnTo>
                  <a:close/>
                  <a:moveTo>
                    <a:pt x="507613" y="137925"/>
                  </a:moveTo>
                  <a:lnTo>
                    <a:pt x="567024" y="241265"/>
                  </a:lnTo>
                  <a:lnTo>
                    <a:pt x="446909" y="241265"/>
                  </a:lnTo>
                  <a:close/>
                  <a:moveTo>
                    <a:pt x="59436" y="137925"/>
                  </a:moveTo>
                  <a:lnTo>
                    <a:pt x="118872" y="241265"/>
                  </a:lnTo>
                  <a:lnTo>
                    <a:pt x="0" y="241265"/>
                  </a:lnTo>
                  <a:close/>
                  <a:moveTo>
                    <a:pt x="373391" y="129020"/>
                  </a:moveTo>
                  <a:lnTo>
                    <a:pt x="492263" y="129020"/>
                  </a:lnTo>
                  <a:lnTo>
                    <a:pt x="432827" y="232153"/>
                  </a:lnTo>
                  <a:close/>
                  <a:moveTo>
                    <a:pt x="74968" y="129020"/>
                  </a:moveTo>
                  <a:lnTo>
                    <a:pt x="193840" y="129020"/>
                  </a:lnTo>
                  <a:lnTo>
                    <a:pt x="134404" y="232153"/>
                  </a:lnTo>
                  <a:close/>
                  <a:moveTo>
                    <a:pt x="432827" y="9112"/>
                  </a:moveTo>
                  <a:lnTo>
                    <a:pt x="492263" y="112245"/>
                  </a:lnTo>
                  <a:lnTo>
                    <a:pt x="373391" y="112245"/>
                  </a:lnTo>
                  <a:close/>
                  <a:moveTo>
                    <a:pt x="282866" y="9112"/>
                  </a:moveTo>
                  <a:lnTo>
                    <a:pt x="343570" y="112245"/>
                  </a:lnTo>
                  <a:lnTo>
                    <a:pt x="223455" y="112245"/>
                  </a:lnTo>
                  <a:close/>
                  <a:moveTo>
                    <a:pt x="134404" y="9112"/>
                  </a:moveTo>
                  <a:lnTo>
                    <a:pt x="193840" y="112245"/>
                  </a:lnTo>
                  <a:lnTo>
                    <a:pt x="74968" y="112245"/>
                  </a:lnTo>
                  <a:close/>
                  <a:moveTo>
                    <a:pt x="298423" y="0"/>
                  </a:moveTo>
                  <a:lnTo>
                    <a:pt x="417295" y="0"/>
                  </a:lnTo>
                  <a:lnTo>
                    <a:pt x="357859" y="103133"/>
                  </a:lnTo>
                  <a:close/>
                  <a:moveTo>
                    <a:pt x="148487" y="0"/>
                  </a:moveTo>
                  <a:lnTo>
                    <a:pt x="268602" y="0"/>
                  </a:lnTo>
                  <a:lnTo>
                    <a:pt x="209190" y="103133"/>
                  </a:lnTo>
                  <a:close/>
                </a:path>
              </a:pathLst>
            </a:custGeom>
            <a:noFill/>
            <a:ln w="9525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0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2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2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63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04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45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985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26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543021D-466E-7A85-142B-BCEDECCAF48F}"/>
                </a:ext>
              </a:extLst>
            </p:cNvPr>
            <p:cNvGrpSpPr/>
            <p:nvPr/>
          </p:nvGrpSpPr>
          <p:grpSpPr>
            <a:xfrm>
              <a:off x="2411760" y="1851670"/>
              <a:ext cx="4901826" cy="830997"/>
              <a:chOff x="2411760" y="1851670"/>
              <a:chExt cx="4901826" cy="830997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9E2EDFC6-FE42-386F-3633-9CF975BA9564}"/>
                  </a:ext>
                </a:extLst>
              </p:cNvPr>
              <p:cNvGrpSpPr/>
              <p:nvPr/>
            </p:nvGrpSpPr>
            <p:grpSpPr>
              <a:xfrm>
                <a:off x="2411760" y="1851670"/>
                <a:ext cx="4740199" cy="830997"/>
                <a:chOff x="2553698" y="1297811"/>
                <a:chExt cx="4740199" cy="830997"/>
              </a:xfrm>
            </p:grpSpPr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155E226-6AAA-B73E-E22A-AF478D37D3E2}"/>
                    </a:ext>
                  </a:extLst>
                </p:cNvPr>
                <p:cNvSpPr txBox="1"/>
                <p:nvPr/>
              </p:nvSpPr>
              <p:spPr>
                <a:xfrm>
                  <a:off x="2553698" y="1297811"/>
                  <a:ext cx="12694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800" dirty="0">
                      <a:ln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solidFill>
                        <a:schemeClr val="accent4">
                          <a:lumMod val="75000"/>
                        </a:schemeClr>
                      </a:solidFill>
                      <a:latin typeface="优设标题黑" panose="00000500000000000000" pitchFamily="2" charset="-122"/>
                      <a:ea typeface="优设标题黑" panose="00000500000000000000" pitchFamily="2" charset="-122"/>
                    </a:rPr>
                    <a:t>02.</a:t>
                  </a:r>
                  <a:endParaRPr lang="zh-CN" altLang="en-US" sz="4800" dirty="0"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endParaRP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75E1E74-3939-6181-0B8E-9C3EA3D583FB}"/>
                    </a:ext>
                  </a:extLst>
                </p:cNvPr>
                <p:cNvSpPr txBox="1"/>
                <p:nvPr/>
              </p:nvSpPr>
              <p:spPr>
                <a:xfrm>
                  <a:off x="3635897" y="1482476"/>
                  <a:ext cx="3658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latin typeface="站酷小薇LOGO体" panose="02010600030101010101" charset="-122"/>
                      <a:ea typeface="站酷小薇LOGO体" panose="02010600030101010101" charset="-122"/>
                      <a:cs typeface="阿里巴巴普惠体 Medium" panose="00020600040101010101" pitchFamily="18" charset="-122"/>
                    </a:rPr>
                    <a:t>实施计划</a:t>
                  </a:r>
                </a:p>
              </p:txBody>
            </p:sp>
          </p:grp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7AEC4B78-A957-3930-77E0-3C79FF3702EB}"/>
                  </a:ext>
                </a:extLst>
              </p:cNvPr>
              <p:cNvCxnSpPr/>
              <p:nvPr/>
            </p:nvCxnSpPr>
            <p:spPr>
              <a:xfrm>
                <a:off x="2732288" y="2555201"/>
                <a:ext cx="458129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íṥ1ïḑe">
            <a:extLst>
              <a:ext uri="{FF2B5EF4-FFF2-40B4-BE49-F238E27FC236}">
                <a16:creationId xmlns:a16="http://schemas.microsoft.com/office/drawing/2014/main" id="{311796DD-37B3-C992-37C3-48A76939080F}"/>
              </a:ext>
            </a:extLst>
          </p:cNvPr>
          <p:cNvGrpSpPr/>
          <p:nvPr/>
        </p:nvGrpSpPr>
        <p:grpSpPr>
          <a:xfrm rot="10800000">
            <a:off x="-25799" y="0"/>
            <a:ext cx="4237759" cy="3699854"/>
            <a:chOff x="5617028" y="1117599"/>
            <a:chExt cx="6574972" cy="5740401"/>
          </a:xfrm>
        </p:grpSpPr>
        <p:sp>
          <p:nvSpPr>
            <p:cNvPr id="16" name="íṣḷïḋe">
              <a:extLst>
                <a:ext uri="{FF2B5EF4-FFF2-40B4-BE49-F238E27FC236}">
                  <a16:creationId xmlns:a16="http://schemas.microsoft.com/office/drawing/2014/main" id="{ED8CD49B-FF55-5CD3-5263-F827178886CB}"/>
                </a:ext>
              </a:extLst>
            </p:cNvPr>
            <p:cNvSpPr/>
            <p:nvPr/>
          </p:nvSpPr>
          <p:spPr>
            <a:xfrm rot="20394420">
              <a:off x="10176756" y="2659280"/>
              <a:ext cx="1290057" cy="3715657"/>
            </a:xfrm>
            <a:prstGeom prst="triangle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  <p:sp>
          <p:nvSpPr>
            <p:cNvPr id="18" name="îšľïḍê">
              <a:extLst>
                <a:ext uri="{FF2B5EF4-FFF2-40B4-BE49-F238E27FC236}">
                  <a16:creationId xmlns:a16="http://schemas.microsoft.com/office/drawing/2014/main" id="{EBE1B096-A057-105B-199F-F21072551CF4}"/>
                </a:ext>
              </a:extLst>
            </p:cNvPr>
            <p:cNvSpPr/>
            <p:nvPr/>
          </p:nvSpPr>
          <p:spPr>
            <a:xfrm flipH="1">
              <a:off x="10493828" y="1117599"/>
              <a:ext cx="1698165" cy="5740401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  <p:sp>
          <p:nvSpPr>
            <p:cNvPr id="21" name="is1ïḑè">
              <a:extLst>
                <a:ext uri="{FF2B5EF4-FFF2-40B4-BE49-F238E27FC236}">
                  <a16:creationId xmlns:a16="http://schemas.microsoft.com/office/drawing/2014/main" id="{9641A467-8D48-D871-54D2-1247188B5FC4}"/>
                </a:ext>
              </a:extLst>
            </p:cNvPr>
            <p:cNvSpPr/>
            <p:nvPr/>
          </p:nvSpPr>
          <p:spPr>
            <a:xfrm flipH="1">
              <a:off x="5617028" y="5341256"/>
              <a:ext cx="6574961" cy="151674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  <p:sp>
          <p:nvSpPr>
            <p:cNvPr id="22" name="ïṥḷiḍé">
              <a:extLst>
                <a:ext uri="{FF2B5EF4-FFF2-40B4-BE49-F238E27FC236}">
                  <a16:creationId xmlns:a16="http://schemas.microsoft.com/office/drawing/2014/main" id="{86C5A232-11F2-BB43-78AE-DF3924840427}"/>
                </a:ext>
              </a:extLst>
            </p:cNvPr>
            <p:cNvSpPr/>
            <p:nvPr/>
          </p:nvSpPr>
          <p:spPr>
            <a:xfrm flipH="1">
              <a:off x="9878096" y="2781836"/>
              <a:ext cx="2313904" cy="407616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  <p:sp>
          <p:nvSpPr>
            <p:cNvPr id="23" name="îsḷíde">
              <a:extLst>
                <a:ext uri="{FF2B5EF4-FFF2-40B4-BE49-F238E27FC236}">
                  <a16:creationId xmlns:a16="http://schemas.microsoft.com/office/drawing/2014/main" id="{9F8EF132-90AF-43DF-D869-EC37B05CE993}"/>
                </a:ext>
              </a:extLst>
            </p:cNvPr>
            <p:cNvSpPr/>
            <p:nvPr/>
          </p:nvSpPr>
          <p:spPr>
            <a:xfrm flipH="1">
              <a:off x="8641724" y="3816071"/>
              <a:ext cx="3550276" cy="3041928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  <p:sp>
          <p:nvSpPr>
            <p:cNvPr id="24" name="íṡlïdê">
              <a:extLst>
                <a:ext uri="{FF2B5EF4-FFF2-40B4-BE49-F238E27FC236}">
                  <a16:creationId xmlns:a16="http://schemas.microsoft.com/office/drawing/2014/main" id="{3CB4735D-6CCA-8DEF-E1DC-6EA19CA649CC}"/>
                </a:ext>
              </a:extLst>
            </p:cNvPr>
            <p:cNvSpPr/>
            <p:nvPr/>
          </p:nvSpPr>
          <p:spPr>
            <a:xfrm flipH="1">
              <a:off x="7808780" y="5177307"/>
              <a:ext cx="4383220" cy="1680692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271556722"/>
      </p:ext>
    </p:extLst>
  </p:cSld>
  <p:clrMapOvr>
    <a:masterClrMapping/>
  </p:clrMapOvr>
  <p:transition spd="med" advClick="0" advTm="0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EDCE5-75B3-BCAA-A458-A0E0D25C9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>
            <a:extLst>
              <a:ext uri="{FF2B5EF4-FFF2-40B4-BE49-F238E27FC236}">
                <a16:creationId xmlns:a16="http://schemas.microsoft.com/office/drawing/2014/main" id="{06DF0C4E-4E8D-6B68-1C4C-AF9F02CD35EE}"/>
              </a:ext>
            </a:extLst>
          </p:cNvPr>
          <p:cNvSpPr/>
          <p:nvPr/>
        </p:nvSpPr>
        <p:spPr>
          <a:xfrm>
            <a:off x="253417" y="304284"/>
            <a:ext cx="286136" cy="251243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112FF0B-22D0-0D38-1FEA-944D907CC7E9}"/>
              </a:ext>
            </a:extLst>
          </p:cNvPr>
          <p:cNvCxnSpPr>
            <a:cxnSpLocks/>
            <a:stCxn id="8" idx="19"/>
          </p:cNvCxnSpPr>
          <p:nvPr/>
        </p:nvCxnSpPr>
        <p:spPr>
          <a:xfrm>
            <a:off x="332036" y="555526"/>
            <a:ext cx="85604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9A33B859-6323-05CE-1FD6-1779EA5CE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26" y="150262"/>
            <a:ext cx="1770044" cy="409398"/>
          </a:xfrm>
          <a:prstGeom prst="rect">
            <a:avLst/>
          </a:prstGeom>
        </p:spPr>
      </p:pic>
      <p:sp>
        <p:nvSpPr>
          <p:cNvPr id="115" name="原创设计师QQ598969553      _2">
            <a:extLst>
              <a:ext uri="{FF2B5EF4-FFF2-40B4-BE49-F238E27FC236}">
                <a16:creationId xmlns:a16="http://schemas.microsoft.com/office/drawing/2014/main" id="{28F70D44-5984-A8EC-3424-37FCF82C123C}"/>
              </a:ext>
            </a:extLst>
          </p:cNvPr>
          <p:cNvSpPr txBox="1"/>
          <p:nvPr/>
        </p:nvSpPr>
        <p:spPr>
          <a:xfrm>
            <a:off x="542256" y="229090"/>
            <a:ext cx="5472608" cy="368841"/>
          </a:xfrm>
          <a:prstGeom prst="rect">
            <a:avLst/>
          </a:prstGeom>
          <a:noFill/>
        </p:spPr>
        <p:txBody>
          <a:bodyPr wrap="square" lIns="60474" tIns="30237" rIns="60474" bIns="30237" rtlCol="0">
            <a:spAutoFit/>
          </a:bodyPr>
          <a:lstStyle/>
          <a:p>
            <a:r>
              <a:rPr lang="zh-CN" altLang="en-US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实施计划</a:t>
            </a:r>
          </a:p>
        </p:txBody>
      </p:sp>
      <p:sp>
        <p:nvSpPr>
          <p:cNvPr id="2" name="Rectangle 34">
            <a:extLst>
              <a:ext uri="{FF2B5EF4-FFF2-40B4-BE49-F238E27FC236}">
                <a16:creationId xmlns:a16="http://schemas.microsoft.com/office/drawing/2014/main" id="{D5DAF25E-7A4F-2BB5-D36E-20EE257B217D}"/>
              </a:ext>
            </a:extLst>
          </p:cNvPr>
          <p:cNvSpPr/>
          <p:nvPr/>
        </p:nvSpPr>
        <p:spPr>
          <a:xfrm>
            <a:off x="1079612" y="1347614"/>
            <a:ext cx="6984776" cy="2965920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、整个实施过程分为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个阶段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、第一阶段（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T+90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天）：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	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编写及测试静态规划检查脚本，并集成在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OPM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中完成静态检查；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	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定制开发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审核平台，实现数据库连接管理功能及静态检查功能；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	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将静态检查功能从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OPM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迁移至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审核平台；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、第二阶段（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T+91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天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~T+180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天）：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	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定制开发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审核平台，实现测试数据库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语句自动抓取动态检查功能；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	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定制开发实现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审核报告自动生成，供查询、下载及打印；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5710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5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4988BF70-87B0-45C2-3C29-CF39B9A02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grpSp>
        <p:nvGrpSpPr>
          <p:cNvPr id="12" name="组合 63"/>
          <p:cNvGrpSpPr/>
          <p:nvPr/>
        </p:nvGrpSpPr>
        <p:grpSpPr>
          <a:xfrm>
            <a:off x="1539710" y="3994298"/>
            <a:ext cx="305647" cy="305644"/>
            <a:chOff x="5196486" y="5946187"/>
            <a:chExt cx="305647" cy="305644"/>
          </a:xfrm>
        </p:grpSpPr>
        <p:grpSp>
          <p:nvGrpSpPr>
            <p:cNvPr id="13" name="组合 64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4" name="Freeform 44"/>
            <p:cNvSpPr>
              <a:spLocks noEditPoints="1"/>
            </p:cNvSpPr>
            <p:nvPr/>
          </p:nvSpPr>
          <p:spPr bwMode="auto">
            <a:xfrm>
              <a:off x="5276888" y="6030324"/>
              <a:ext cx="170620" cy="137369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68"/>
          <p:cNvGrpSpPr/>
          <p:nvPr/>
        </p:nvGrpSpPr>
        <p:grpSpPr>
          <a:xfrm>
            <a:off x="1982107" y="3994298"/>
            <a:ext cx="305647" cy="305644"/>
            <a:chOff x="5638883" y="5946187"/>
            <a:chExt cx="305647" cy="305644"/>
          </a:xfrm>
        </p:grpSpPr>
        <p:grpSp>
          <p:nvGrpSpPr>
            <p:cNvPr id="18" name="组合 69"/>
            <p:cNvGrpSpPr/>
            <p:nvPr/>
          </p:nvGrpSpPr>
          <p:grpSpPr>
            <a:xfrm>
              <a:off x="5638883" y="5946187"/>
              <a:ext cx="305647" cy="305644"/>
              <a:chOff x="1517330" y="1125257"/>
              <a:chExt cx="2204282" cy="220428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5694390" y="6035130"/>
              <a:ext cx="194632" cy="113061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73"/>
          <p:cNvGrpSpPr/>
          <p:nvPr/>
        </p:nvGrpSpPr>
        <p:grpSpPr>
          <a:xfrm>
            <a:off x="642990" y="3994298"/>
            <a:ext cx="305647" cy="305644"/>
            <a:chOff x="4299766" y="5946187"/>
            <a:chExt cx="305647" cy="305644"/>
          </a:xfrm>
        </p:grpSpPr>
        <p:grpSp>
          <p:nvGrpSpPr>
            <p:cNvPr id="23" name="组合 74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4381353" y="6022165"/>
              <a:ext cx="142472" cy="146367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组合 78"/>
          <p:cNvGrpSpPr/>
          <p:nvPr/>
        </p:nvGrpSpPr>
        <p:grpSpPr>
          <a:xfrm>
            <a:off x="1083614" y="3994298"/>
            <a:ext cx="305647" cy="305644"/>
            <a:chOff x="4740390" y="5946187"/>
            <a:chExt cx="305647" cy="305644"/>
          </a:xfrm>
        </p:grpSpPr>
        <p:grpSp>
          <p:nvGrpSpPr>
            <p:cNvPr id="31" name="组合 79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2" name="Freeform 39"/>
            <p:cNvSpPr>
              <a:spLocks noEditPoints="1"/>
            </p:cNvSpPr>
            <p:nvPr/>
          </p:nvSpPr>
          <p:spPr bwMode="auto">
            <a:xfrm>
              <a:off x="4814511" y="6022165"/>
              <a:ext cx="157403" cy="145529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81015" tIns="40507" rIns="81015" bIns="405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39552" y="2787774"/>
            <a:ext cx="38809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标题 2">
            <a:extLst>
              <a:ext uri="{FF2B5EF4-FFF2-40B4-BE49-F238E27FC236}">
                <a16:creationId xmlns:a16="http://schemas.microsoft.com/office/drawing/2014/main" id="{2246F4CF-B58F-4575-9E68-32C34585272F}"/>
              </a:ext>
            </a:extLst>
          </p:cNvPr>
          <p:cNvSpPr txBox="1">
            <a:spLocks/>
          </p:cNvSpPr>
          <p:nvPr/>
        </p:nvSpPr>
        <p:spPr bwMode="auto">
          <a:xfrm>
            <a:off x="-918" y="4934880"/>
            <a:ext cx="1669117" cy="2226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20" tIns="60960" rIns="121920" bIns="60960" numCol="1" anchor="b" anchorCtr="0" compatLnSpc="1"/>
          <a:lstStyle>
            <a:defPPr>
              <a:defRPr lang="zh-CN"/>
            </a:defPPr>
            <a:lvl1pPr marR="0" lvl="0" indent="0" algn="ctr" defTabSz="121917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3200" b="1" i="0" u="none" strike="noStrike" kern="0" cap="none" spc="0" normalizeH="0" baseline="0">
                <a:ln>
                  <a:noFill/>
                </a:ln>
                <a:solidFill>
                  <a:schemeClr val="bg2">
                    <a:lumMod val="65000"/>
                    <a:lumOff val="3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华文中宋" pitchFamily="2" charset="-122"/>
                <a:ea typeface="华文中宋" pitchFamily="2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华文中宋" pitchFamily="2" charset="-122"/>
                <a:ea typeface="华文中宋" pitchFamily="2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华文中宋" pitchFamily="2" charset="-122"/>
                <a:ea typeface="华文中宋" pitchFamily="2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utura Bk" charset="0"/>
                <a:ea typeface="宋体" pitchFamily="2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utura Bk" charset="0"/>
                <a:ea typeface="宋体" pitchFamily="2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utura Bk" charset="0"/>
                <a:ea typeface="宋体" pitchFamily="2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utura Bk" charset="0"/>
                <a:ea typeface="宋体" pitchFamily="2" charset="-122"/>
              </a:defRPr>
            </a:lvl9pPr>
          </a:lstStyle>
          <a:p>
            <a:pPr marL="0" marR="0" lvl="0" indent="0" algn="ctr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文档管理号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:RK-20241117-SQ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B4CE15-C92C-45B5-D007-68CFBB9065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1" y="150262"/>
            <a:ext cx="1770044" cy="409398"/>
          </a:xfrm>
          <a:prstGeom prst="rect">
            <a:avLst/>
          </a:prstGeom>
        </p:spPr>
      </p:pic>
      <p:sp>
        <p:nvSpPr>
          <p:cNvPr id="2" name="原创设计师QQ598969553      _2">
            <a:extLst>
              <a:ext uri="{FF2B5EF4-FFF2-40B4-BE49-F238E27FC236}">
                <a16:creationId xmlns:a16="http://schemas.microsoft.com/office/drawing/2014/main" id="{9C053133-4396-3B6B-F921-E24FD2232FC6}"/>
              </a:ext>
            </a:extLst>
          </p:cNvPr>
          <p:cNvSpPr txBox="1"/>
          <p:nvPr/>
        </p:nvSpPr>
        <p:spPr>
          <a:xfrm>
            <a:off x="539552" y="1274780"/>
            <a:ext cx="4536505" cy="892061"/>
          </a:xfrm>
          <a:prstGeom prst="rect">
            <a:avLst/>
          </a:prstGeom>
          <a:noFill/>
        </p:spPr>
        <p:txBody>
          <a:bodyPr wrap="square" lIns="60474" tIns="30237" rIns="60474" bIns="30237" rtlCol="0">
            <a:spAutoFit/>
          </a:bodyPr>
          <a:lstStyle/>
          <a:p>
            <a:r>
              <a:rPr lang="en-US" altLang="zh-CN" sz="54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2024</a:t>
            </a:r>
            <a:endParaRPr lang="zh-CN" altLang="en-US" sz="54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F25C82D2-3F88-2ECD-E59A-1F5E2F1FF451}"/>
              </a:ext>
            </a:extLst>
          </p:cNvPr>
          <p:cNvSpPr txBox="1"/>
          <p:nvPr/>
        </p:nvSpPr>
        <p:spPr>
          <a:xfrm>
            <a:off x="539552" y="2106684"/>
            <a:ext cx="4711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演讲完毕，谢谢观看！</a:t>
            </a:r>
          </a:p>
        </p:txBody>
      </p:sp>
      <p:sp>
        <p:nvSpPr>
          <p:cNvPr id="6" name="TextBox 37">
            <a:extLst>
              <a:ext uri="{FF2B5EF4-FFF2-40B4-BE49-F238E27FC236}">
                <a16:creationId xmlns:a16="http://schemas.microsoft.com/office/drawing/2014/main" id="{6FC207D9-F499-0ABE-E877-1EA27C776BEA}"/>
              </a:ext>
            </a:extLst>
          </p:cNvPr>
          <p:cNvSpPr txBox="1"/>
          <p:nvPr/>
        </p:nvSpPr>
        <p:spPr>
          <a:xfrm>
            <a:off x="539553" y="2787774"/>
            <a:ext cx="3959064" cy="99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" panose="00020600040101010101" pitchFamily="18" charset="-122"/>
              </a:rPr>
              <a:t>我们是一家注册在成都高新区的技术服务软件企业，专业从事关键</a:t>
            </a:r>
            <a:r>
              <a:rPr kumimoji="1"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" panose="00020600040101010101" pitchFamily="18" charset="-122"/>
              </a:rPr>
              <a:t>IT</a:t>
            </a:r>
            <a:r>
              <a:rPr kumimoji="1"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阿里巴巴普惠体" panose="00020600040101010101" pitchFamily="18" charset="-122"/>
              </a:rPr>
              <a:t>信息系统的技术规划设计、集成建设、运维技术支持、运维软件开发、专业技术培训及性能优化等技术服务，公司产品及解决方案在军工、银行、保险、运营商、政府等行业客户广泛使用，并得到用户的一致好评，业务辐射西南及西北地区，总部位于成都，在重庆、北京设有分公司，在兰州、贵阳、西安设置了办事处，提供本地化技术支持力量。</a:t>
            </a:r>
          </a:p>
        </p:txBody>
      </p:sp>
    </p:spTree>
    <p:extLst>
      <p:ext uri="{BB962C8B-B14F-4D97-AF65-F5344CB8AC3E}">
        <p14:creationId xmlns:p14="http://schemas.microsoft.com/office/powerpoint/2010/main" val="2985182603"/>
      </p:ext>
    </p:extLst>
  </p:cSld>
  <p:clrMapOvr>
    <a:masterClrMapping/>
  </p:clrMapOvr>
  <p:transition spd="med" advClick="0" advTm="6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15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65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711026-4CCA-DBAB-C887-9C03D03A6A42}"/>
              </a:ext>
            </a:extLst>
          </p:cNvPr>
          <p:cNvGrpSpPr/>
          <p:nvPr/>
        </p:nvGrpSpPr>
        <p:grpSpPr>
          <a:xfrm>
            <a:off x="809549" y="1851237"/>
            <a:ext cx="1534153" cy="1702006"/>
            <a:chOff x="421159" y="1433259"/>
            <a:chExt cx="1534153" cy="170200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F44A7F2-5A48-F9E4-A041-D540577273F8}"/>
                </a:ext>
              </a:extLst>
            </p:cNvPr>
            <p:cNvGrpSpPr/>
            <p:nvPr/>
          </p:nvGrpSpPr>
          <p:grpSpPr>
            <a:xfrm>
              <a:off x="421159" y="1433259"/>
              <a:ext cx="1534153" cy="1702006"/>
              <a:chOff x="421159" y="1433259"/>
              <a:chExt cx="1534153" cy="1702006"/>
            </a:xfrm>
          </p:grpSpPr>
          <p:sp>
            <p:nvSpPr>
              <p:cNvPr id="78" name="Freeform 5"/>
              <p:cNvSpPr>
                <a:spLocks/>
              </p:cNvSpPr>
              <p:nvPr/>
            </p:nvSpPr>
            <p:spPr bwMode="auto">
              <a:xfrm rot="3564117">
                <a:off x="337233" y="1517185"/>
                <a:ext cx="1702006" cy="1534153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5"/>
              <p:cNvSpPr>
                <a:spLocks/>
              </p:cNvSpPr>
              <p:nvPr/>
            </p:nvSpPr>
            <p:spPr bwMode="auto">
              <a:xfrm rot="3564117">
                <a:off x="412379" y="1586676"/>
                <a:ext cx="1547816" cy="1395169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ysDash"/>
                <a:miter lim="800000"/>
                <a:headEnd/>
                <a:tailEnd/>
              </a:ln>
              <a:effectLst/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75A956-B8F6-B609-9C40-BACC99F51D8F}"/>
                </a:ext>
              </a:extLst>
            </p:cNvPr>
            <p:cNvGrpSpPr/>
            <p:nvPr/>
          </p:nvGrpSpPr>
          <p:grpSpPr>
            <a:xfrm>
              <a:off x="738463" y="1952302"/>
              <a:ext cx="882657" cy="679305"/>
              <a:chOff x="738463" y="1899541"/>
              <a:chExt cx="882657" cy="679305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738463" y="2355726"/>
                <a:ext cx="882656" cy="223120"/>
              </a:xfrm>
              <a:prstGeom prst="rect">
                <a:avLst/>
              </a:prstGeom>
              <a:noFill/>
            </p:spPr>
            <p:txBody>
              <a:bodyPr wrap="square" lIns="68562" tIns="34281" rIns="68562" bIns="34281" rtlCol="0">
                <a:spAutoFit/>
              </a:bodyPr>
              <a:lstStyle/>
              <a:p>
                <a:pPr algn="ctr"/>
                <a:r>
                  <a:rPr lang="en-US" altLang="zh-CN" sz="1000" b="1" dirty="0">
                    <a:solidFill>
                      <a:srgbClr val="414455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</a:rPr>
                  <a:t>CONTENTS</a:t>
                </a:r>
                <a:endParaRPr lang="zh-CN" altLang="en-US" sz="1000" b="1" dirty="0">
                  <a:solidFill>
                    <a:srgbClr val="414455"/>
                  </a:solidFill>
                  <a:latin typeface="站酷小薇LOGO体" panose="02010600010101010101" pitchFamily="2" charset="-122"/>
                  <a:ea typeface="站酷小薇LOGO体" panose="02010600010101010101" pitchFamily="2" charset="-122"/>
                </a:endParaRPr>
              </a:p>
            </p:txBody>
          </p:sp>
          <p:sp>
            <p:nvSpPr>
              <p:cNvPr id="28" name="TextBox 7"/>
              <p:cNvSpPr>
                <a:spLocks noChangeArrowheads="1"/>
              </p:cNvSpPr>
              <p:nvPr/>
            </p:nvSpPr>
            <p:spPr bwMode="auto">
              <a:xfrm>
                <a:off x="738463" y="1899541"/>
                <a:ext cx="88265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3000" b="1" dirty="0">
                    <a:solidFill>
                      <a:schemeClr val="accent2"/>
                    </a:solidFill>
                    <a:latin typeface="站酷小薇LOGO体" panose="02010600010101010101" pitchFamily="2" charset="-122"/>
                    <a:ea typeface="站酷小薇LOGO体" panose="02010600010101010101" pitchFamily="2" charset="-122"/>
                    <a:cs typeface="阿里巴巴普惠体 Heavy" panose="00020600040101010101" pitchFamily="18" charset="-122"/>
                    <a:sym typeface="微软雅黑" pitchFamily="34" charset="-122"/>
                  </a:rPr>
                  <a:t>目 录</a:t>
                </a: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0BFFFA0-8BD6-5AED-B780-B985F8D55975}"/>
              </a:ext>
            </a:extLst>
          </p:cNvPr>
          <p:cNvGrpSpPr/>
          <p:nvPr/>
        </p:nvGrpSpPr>
        <p:grpSpPr>
          <a:xfrm>
            <a:off x="2787163" y="2264955"/>
            <a:ext cx="4149725" cy="410771"/>
            <a:chOff x="2483769" y="1430006"/>
            <a:chExt cx="4149725" cy="41077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B40D23C-5FD6-1AEC-CA85-97CC194AABFA}"/>
                </a:ext>
              </a:extLst>
            </p:cNvPr>
            <p:cNvSpPr txBox="1"/>
            <p:nvPr/>
          </p:nvSpPr>
          <p:spPr>
            <a:xfrm>
              <a:off x="2483769" y="1430006"/>
              <a:ext cx="62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4">
                      <a:lumMod val="7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01.</a:t>
              </a:r>
              <a:endParaRPr lang="zh-CN" altLang="en-US" dirty="0">
                <a:solidFill>
                  <a:schemeClr val="accent4">
                    <a:lumMod val="7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B10143E-BF0A-FF16-FEF7-1ED1B884EA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0709" y="1477964"/>
              <a:ext cx="216024" cy="3628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7B4C559-3290-5118-6589-9AEAFEA5966B}"/>
                </a:ext>
              </a:extLst>
            </p:cNvPr>
            <p:cNvSpPr txBox="1"/>
            <p:nvPr/>
          </p:nvSpPr>
          <p:spPr>
            <a:xfrm>
              <a:off x="3105102" y="1430006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站酷小薇LOGO体" panose="02010600030101010101" charset="-122"/>
                  <a:ea typeface="站酷小薇LOGO体" panose="02010600030101010101" charset="-122"/>
                  <a:cs typeface="阿里巴巴普惠体 Medium" panose="00020600040101010101" pitchFamily="18" charset="-122"/>
                </a:rPr>
                <a:t>需求分析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8750F18-862E-D5E1-AE3A-FFA55E4DA5A5}"/>
                </a:ext>
              </a:extLst>
            </p:cNvPr>
            <p:cNvCxnSpPr/>
            <p:nvPr/>
          </p:nvCxnSpPr>
          <p:spPr>
            <a:xfrm>
              <a:off x="3114863" y="1799338"/>
              <a:ext cx="2770126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4D0D640-BD94-25D5-05F0-210689B55FB7}"/>
              </a:ext>
            </a:extLst>
          </p:cNvPr>
          <p:cNvGrpSpPr/>
          <p:nvPr/>
        </p:nvGrpSpPr>
        <p:grpSpPr>
          <a:xfrm>
            <a:off x="2775518" y="2826465"/>
            <a:ext cx="4149725" cy="410771"/>
            <a:chOff x="2483769" y="1430006"/>
            <a:chExt cx="4149725" cy="41077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1421015-DAB2-5D9E-2E53-3FB24360EA51}"/>
                </a:ext>
              </a:extLst>
            </p:cNvPr>
            <p:cNvSpPr txBox="1"/>
            <p:nvPr/>
          </p:nvSpPr>
          <p:spPr>
            <a:xfrm>
              <a:off x="2483769" y="1430006"/>
              <a:ext cx="62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4">
                      <a:lumMod val="75000"/>
                    </a:schemeClr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02.</a:t>
              </a:r>
              <a:endParaRPr lang="zh-CN" altLang="en-US" dirty="0">
                <a:solidFill>
                  <a:schemeClr val="accent4">
                    <a:lumMod val="75000"/>
                  </a:schemeClr>
                </a:soli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7EE43E0-7D81-6E54-A2A0-45A87AA65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0709" y="1477964"/>
              <a:ext cx="216024" cy="3628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68CD5D7-5427-DEDE-4D93-1DE0B7DCEDF7}"/>
                </a:ext>
              </a:extLst>
            </p:cNvPr>
            <p:cNvSpPr txBox="1"/>
            <p:nvPr/>
          </p:nvSpPr>
          <p:spPr>
            <a:xfrm>
              <a:off x="3105102" y="1430006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站酷小薇LOGO体" panose="02010600030101010101" charset="-122"/>
                  <a:ea typeface="站酷小薇LOGO体" panose="02010600030101010101" charset="-122"/>
                  <a:cs typeface="阿里巴巴普惠体 Medium" panose="00020600040101010101" pitchFamily="18" charset="-122"/>
                </a:rPr>
                <a:t>实施计划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D24C323-DC20-1E33-2CA2-1A8A1D812AA6}"/>
                </a:ext>
              </a:extLst>
            </p:cNvPr>
            <p:cNvCxnSpPr/>
            <p:nvPr/>
          </p:nvCxnSpPr>
          <p:spPr>
            <a:xfrm>
              <a:off x="3114863" y="1799338"/>
              <a:ext cx="2770126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8881F051-908B-FBF1-A54C-52B09E3DFB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1" y="150262"/>
            <a:ext cx="1770044" cy="4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61331"/>
      </p:ext>
    </p:extLst>
  </p:cSld>
  <p:clrMapOvr>
    <a:masterClrMapping/>
  </p:clrMapOvr>
  <p:transition spd="med" advClick="0" advTm="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ïśliďé">
            <a:extLst>
              <a:ext uri="{FF2B5EF4-FFF2-40B4-BE49-F238E27FC236}">
                <a16:creationId xmlns:a16="http://schemas.microsoft.com/office/drawing/2014/main" id="{C35EA702-BC47-F598-4F8B-080BAF18F253}"/>
              </a:ext>
            </a:extLst>
          </p:cNvPr>
          <p:cNvSpPr/>
          <p:nvPr/>
        </p:nvSpPr>
        <p:spPr>
          <a:xfrm>
            <a:off x="683568" y="1419622"/>
            <a:ext cx="7715324" cy="2165388"/>
          </a:xfrm>
          <a:prstGeom prst="bracketPair">
            <a:avLst>
              <a:gd name="adj" fmla="val 3859"/>
            </a:avLst>
          </a:prstGeom>
          <a:ln w="3175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792FAC-AF10-3FEF-6229-D4556F7D10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59" y="123478"/>
            <a:ext cx="1770044" cy="40939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3F5F348-341C-7622-7DA0-D15B8E1F673F}"/>
              </a:ext>
            </a:extLst>
          </p:cNvPr>
          <p:cNvGrpSpPr/>
          <p:nvPr/>
        </p:nvGrpSpPr>
        <p:grpSpPr>
          <a:xfrm>
            <a:off x="2165319" y="1835121"/>
            <a:ext cx="5148267" cy="847546"/>
            <a:chOff x="2165319" y="1835121"/>
            <a:chExt cx="5148267" cy="847546"/>
          </a:xfrm>
        </p:grpSpPr>
        <p:sp>
          <p:nvSpPr>
            <p:cNvPr id="13" name="star-in-hexagon-of-small-triangles_33067">
              <a:extLst>
                <a:ext uri="{FF2B5EF4-FFF2-40B4-BE49-F238E27FC236}">
                  <a16:creationId xmlns:a16="http://schemas.microsoft.com/office/drawing/2014/main" id="{BAC4BF39-D2C7-5B77-DF4B-7B2F9E4A1B6B}"/>
                </a:ext>
              </a:extLst>
            </p:cNvPr>
            <p:cNvSpPr/>
            <p:nvPr/>
          </p:nvSpPr>
          <p:spPr>
            <a:xfrm>
              <a:off x="2165319" y="1835121"/>
              <a:ext cx="750497" cy="660864"/>
            </a:xfrm>
            <a:custGeom>
              <a:avLst/>
              <a:gdLst>
                <a:gd name="connsiteX0" fmla="*/ 357859 w 567024"/>
                <a:gd name="connsiteY0" fmla="*/ 395964 h 499304"/>
                <a:gd name="connsiteX1" fmla="*/ 417295 w 567024"/>
                <a:gd name="connsiteY1" fmla="*/ 499304 h 499304"/>
                <a:gd name="connsiteX2" fmla="*/ 298423 w 567024"/>
                <a:gd name="connsiteY2" fmla="*/ 499304 h 499304"/>
                <a:gd name="connsiteX3" fmla="*/ 209190 w 567024"/>
                <a:gd name="connsiteY3" fmla="*/ 395964 h 499304"/>
                <a:gd name="connsiteX4" fmla="*/ 268602 w 567024"/>
                <a:gd name="connsiteY4" fmla="*/ 499304 h 499304"/>
                <a:gd name="connsiteX5" fmla="*/ 148487 w 567024"/>
                <a:gd name="connsiteY5" fmla="*/ 499304 h 499304"/>
                <a:gd name="connsiteX6" fmla="*/ 373391 w 567024"/>
                <a:gd name="connsiteY6" fmla="*/ 387059 h 499304"/>
                <a:gd name="connsiteX7" fmla="*/ 492263 w 567024"/>
                <a:gd name="connsiteY7" fmla="*/ 387059 h 499304"/>
                <a:gd name="connsiteX8" fmla="*/ 432827 w 567024"/>
                <a:gd name="connsiteY8" fmla="*/ 490192 h 499304"/>
                <a:gd name="connsiteX9" fmla="*/ 223455 w 567024"/>
                <a:gd name="connsiteY9" fmla="*/ 387059 h 499304"/>
                <a:gd name="connsiteX10" fmla="*/ 343570 w 567024"/>
                <a:gd name="connsiteY10" fmla="*/ 387059 h 499304"/>
                <a:gd name="connsiteX11" fmla="*/ 282866 w 567024"/>
                <a:gd name="connsiteY11" fmla="*/ 490192 h 499304"/>
                <a:gd name="connsiteX12" fmla="*/ 74968 w 567024"/>
                <a:gd name="connsiteY12" fmla="*/ 387059 h 499304"/>
                <a:gd name="connsiteX13" fmla="*/ 193840 w 567024"/>
                <a:gd name="connsiteY13" fmla="*/ 387059 h 499304"/>
                <a:gd name="connsiteX14" fmla="*/ 134404 w 567024"/>
                <a:gd name="connsiteY14" fmla="*/ 490192 h 499304"/>
                <a:gd name="connsiteX15" fmla="*/ 432827 w 567024"/>
                <a:gd name="connsiteY15" fmla="*/ 266944 h 499304"/>
                <a:gd name="connsiteX16" fmla="*/ 492263 w 567024"/>
                <a:gd name="connsiteY16" fmla="*/ 370284 h 499304"/>
                <a:gd name="connsiteX17" fmla="*/ 373391 w 567024"/>
                <a:gd name="connsiteY17" fmla="*/ 370284 h 499304"/>
                <a:gd name="connsiteX18" fmla="*/ 134404 w 567024"/>
                <a:gd name="connsiteY18" fmla="*/ 266944 h 499304"/>
                <a:gd name="connsiteX19" fmla="*/ 193840 w 567024"/>
                <a:gd name="connsiteY19" fmla="*/ 370284 h 499304"/>
                <a:gd name="connsiteX20" fmla="*/ 74968 w 567024"/>
                <a:gd name="connsiteY20" fmla="*/ 370284 h 499304"/>
                <a:gd name="connsiteX21" fmla="*/ 446909 w 567024"/>
                <a:gd name="connsiteY21" fmla="*/ 258039 h 499304"/>
                <a:gd name="connsiteX22" fmla="*/ 567024 w 567024"/>
                <a:gd name="connsiteY22" fmla="*/ 258039 h 499304"/>
                <a:gd name="connsiteX23" fmla="*/ 507613 w 567024"/>
                <a:gd name="connsiteY23" fmla="*/ 361172 h 499304"/>
                <a:gd name="connsiteX24" fmla="*/ 0 w 567024"/>
                <a:gd name="connsiteY24" fmla="*/ 258039 h 499304"/>
                <a:gd name="connsiteX25" fmla="*/ 118872 w 567024"/>
                <a:gd name="connsiteY25" fmla="*/ 258039 h 499304"/>
                <a:gd name="connsiteX26" fmla="*/ 59436 w 567024"/>
                <a:gd name="connsiteY26" fmla="*/ 361172 h 499304"/>
                <a:gd name="connsiteX27" fmla="*/ 507613 w 567024"/>
                <a:gd name="connsiteY27" fmla="*/ 137925 h 499304"/>
                <a:gd name="connsiteX28" fmla="*/ 567024 w 567024"/>
                <a:gd name="connsiteY28" fmla="*/ 241265 h 499304"/>
                <a:gd name="connsiteX29" fmla="*/ 446909 w 567024"/>
                <a:gd name="connsiteY29" fmla="*/ 241265 h 499304"/>
                <a:gd name="connsiteX30" fmla="*/ 59436 w 567024"/>
                <a:gd name="connsiteY30" fmla="*/ 137925 h 499304"/>
                <a:gd name="connsiteX31" fmla="*/ 118872 w 567024"/>
                <a:gd name="connsiteY31" fmla="*/ 241265 h 499304"/>
                <a:gd name="connsiteX32" fmla="*/ 0 w 567024"/>
                <a:gd name="connsiteY32" fmla="*/ 241265 h 499304"/>
                <a:gd name="connsiteX33" fmla="*/ 373391 w 567024"/>
                <a:gd name="connsiteY33" fmla="*/ 129020 h 499304"/>
                <a:gd name="connsiteX34" fmla="*/ 492263 w 567024"/>
                <a:gd name="connsiteY34" fmla="*/ 129020 h 499304"/>
                <a:gd name="connsiteX35" fmla="*/ 432827 w 567024"/>
                <a:gd name="connsiteY35" fmla="*/ 232153 h 499304"/>
                <a:gd name="connsiteX36" fmla="*/ 74968 w 567024"/>
                <a:gd name="connsiteY36" fmla="*/ 129020 h 499304"/>
                <a:gd name="connsiteX37" fmla="*/ 193840 w 567024"/>
                <a:gd name="connsiteY37" fmla="*/ 129020 h 499304"/>
                <a:gd name="connsiteX38" fmla="*/ 134404 w 567024"/>
                <a:gd name="connsiteY38" fmla="*/ 232153 h 499304"/>
                <a:gd name="connsiteX39" fmla="*/ 432827 w 567024"/>
                <a:gd name="connsiteY39" fmla="*/ 9112 h 499304"/>
                <a:gd name="connsiteX40" fmla="*/ 492263 w 567024"/>
                <a:gd name="connsiteY40" fmla="*/ 112245 h 499304"/>
                <a:gd name="connsiteX41" fmla="*/ 373391 w 567024"/>
                <a:gd name="connsiteY41" fmla="*/ 112245 h 499304"/>
                <a:gd name="connsiteX42" fmla="*/ 282866 w 567024"/>
                <a:gd name="connsiteY42" fmla="*/ 9112 h 499304"/>
                <a:gd name="connsiteX43" fmla="*/ 343570 w 567024"/>
                <a:gd name="connsiteY43" fmla="*/ 112245 h 499304"/>
                <a:gd name="connsiteX44" fmla="*/ 223455 w 567024"/>
                <a:gd name="connsiteY44" fmla="*/ 112245 h 499304"/>
                <a:gd name="connsiteX45" fmla="*/ 134404 w 567024"/>
                <a:gd name="connsiteY45" fmla="*/ 9112 h 499304"/>
                <a:gd name="connsiteX46" fmla="*/ 193840 w 567024"/>
                <a:gd name="connsiteY46" fmla="*/ 112245 h 499304"/>
                <a:gd name="connsiteX47" fmla="*/ 74968 w 567024"/>
                <a:gd name="connsiteY47" fmla="*/ 112245 h 499304"/>
                <a:gd name="connsiteX48" fmla="*/ 298423 w 567024"/>
                <a:gd name="connsiteY48" fmla="*/ 0 h 499304"/>
                <a:gd name="connsiteX49" fmla="*/ 417295 w 567024"/>
                <a:gd name="connsiteY49" fmla="*/ 0 h 499304"/>
                <a:gd name="connsiteX50" fmla="*/ 357859 w 567024"/>
                <a:gd name="connsiteY50" fmla="*/ 103133 h 499304"/>
                <a:gd name="connsiteX51" fmla="*/ 148487 w 567024"/>
                <a:gd name="connsiteY51" fmla="*/ 0 h 499304"/>
                <a:gd name="connsiteX52" fmla="*/ 268602 w 567024"/>
                <a:gd name="connsiteY52" fmla="*/ 0 h 499304"/>
                <a:gd name="connsiteX53" fmla="*/ 209190 w 567024"/>
                <a:gd name="connsiteY53" fmla="*/ 103133 h 49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7024" h="499304">
                  <a:moveTo>
                    <a:pt x="357859" y="395964"/>
                  </a:moveTo>
                  <a:lnTo>
                    <a:pt x="417295" y="499304"/>
                  </a:lnTo>
                  <a:lnTo>
                    <a:pt x="298423" y="499304"/>
                  </a:lnTo>
                  <a:close/>
                  <a:moveTo>
                    <a:pt x="209190" y="395964"/>
                  </a:moveTo>
                  <a:lnTo>
                    <a:pt x="268602" y="499304"/>
                  </a:lnTo>
                  <a:lnTo>
                    <a:pt x="148487" y="499304"/>
                  </a:lnTo>
                  <a:close/>
                  <a:moveTo>
                    <a:pt x="373391" y="387059"/>
                  </a:moveTo>
                  <a:lnTo>
                    <a:pt x="492263" y="387059"/>
                  </a:lnTo>
                  <a:lnTo>
                    <a:pt x="432827" y="490192"/>
                  </a:lnTo>
                  <a:close/>
                  <a:moveTo>
                    <a:pt x="223455" y="387059"/>
                  </a:moveTo>
                  <a:lnTo>
                    <a:pt x="343570" y="387059"/>
                  </a:lnTo>
                  <a:lnTo>
                    <a:pt x="282866" y="490192"/>
                  </a:lnTo>
                  <a:close/>
                  <a:moveTo>
                    <a:pt x="74968" y="387059"/>
                  </a:moveTo>
                  <a:lnTo>
                    <a:pt x="193840" y="387059"/>
                  </a:lnTo>
                  <a:lnTo>
                    <a:pt x="134404" y="490192"/>
                  </a:lnTo>
                  <a:close/>
                  <a:moveTo>
                    <a:pt x="432827" y="266944"/>
                  </a:moveTo>
                  <a:lnTo>
                    <a:pt x="492263" y="370284"/>
                  </a:lnTo>
                  <a:lnTo>
                    <a:pt x="373391" y="370284"/>
                  </a:lnTo>
                  <a:close/>
                  <a:moveTo>
                    <a:pt x="134404" y="266944"/>
                  </a:moveTo>
                  <a:lnTo>
                    <a:pt x="193840" y="370284"/>
                  </a:lnTo>
                  <a:lnTo>
                    <a:pt x="74968" y="370284"/>
                  </a:lnTo>
                  <a:close/>
                  <a:moveTo>
                    <a:pt x="446909" y="258039"/>
                  </a:moveTo>
                  <a:lnTo>
                    <a:pt x="567024" y="258039"/>
                  </a:lnTo>
                  <a:lnTo>
                    <a:pt x="507613" y="361172"/>
                  </a:lnTo>
                  <a:close/>
                  <a:moveTo>
                    <a:pt x="0" y="258039"/>
                  </a:moveTo>
                  <a:lnTo>
                    <a:pt x="118872" y="258039"/>
                  </a:lnTo>
                  <a:lnTo>
                    <a:pt x="59436" y="361172"/>
                  </a:lnTo>
                  <a:close/>
                  <a:moveTo>
                    <a:pt x="507613" y="137925"/>
                  </a:moveTo>
                  <a:lnTo>
                    <a:pt x="567024" y="241265"/>
                  </a:lnTo>
                  <a:lnTo>
                    <a:pt x="446909" y="241265"/>
                  </a:lnTo>
                  <a:close/>
                  <a:moveTo>
                    <a:pt x="59436" y="137925"/>
                  </a:moveTo>
                  <a:lnTo>
                    <a:pt x="118872" y="241265"/>
                  </a:lnTo>
                  <a:lnTo>
                    <a:pt x="0" y="241265"/>
                  </a:lnTo>
                  <a:close/>
                  <a:moveTo>
                    <a:pt x="373391" y="129020"/>
                  </a:moveTo>
                  <a:lnTo>
                    <a:pt x="492263" y="129020"/>
                  </a:lnTo>
                  <a:lnTo>
                    <a:pt x="432827" y="232153"/>
                  </a:lnTo>
                  <a:close/>
                  <a:moveTo>
                    <a:pt x="74968" y="129020"/>
                  </a:moveTo>
                  <a:lnTo>
                    <a:pt x="193840" y="129020"/>
                  </a:lnTo>
                  <a:lnTo>
                    <a:pt x="134404" y="232153"/>
                  </a:lnTo>
                  <a:close/>
                  <a:moveTo>
                    <a:pt x="432827" y="9112"/>
                  </a:moveTo>
                  <a:lnTo>
                    <a:pt x="492263" y="112245"/>
                  </a:lnTo>
                  <a:lnTo>
                    <a:pt x="373391" y="112245"/>
                  </a:lnTo>
                  <a:close/>
                  <a:moveTo>
                    <a:pt x="282866" y="9112"/>
                  </a:moveTo>
                  <a:lnTo>
                    <a:pt x="343570" y="112245"/>
                  </a:lnTo>
                  <a:lnTo>
                    <a:pt x="223455" y="112245"/>
                  </a:lnTo>
                  <a:close/>
                  <a:moveTo>
                    <a:pt x="134404" y="9112"/>
                  </a:moveTo>
                  <a:lnTo>
                    <a:pt x="193840" y="112245"/>
                  </a:lnTo>
                  <a:lnTo>
                    <a:pt x="74968" y="112245"/>
                  </a:lnTo>
                  <a:close/>
                  <a:moveTo>
                    <a:pt x="298423" y="0"/>
                  </a:moveTo>
                  <a:lnTo>
                    <a:pt x="417295" y="0"/>
                  </a:lnTo>
                  <a:lnTo>
                    <a:pt x="357859" y="103133"/>
                  </a:lnTo>
                  <a:close/>
                  <a:moveTo>
                    <a:pt x="148487" y="0"/>
                  </a:moveTo>
                  <a:lnTo>
                    <a:pt x="268602" y="0"/>
                  </a:lnTo>
                  <a:lnTo>
                    <a:pt x="209190" y="103133"/>
                  </a:lnTo>
                  <a:close/>
                </a:path>
              </a:pathLst>
            </a:custGeom>
            <a:noFill/>
            <a:ln w="9525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0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2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2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63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04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45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985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26" algn="l" defTabSz="91428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4CB12AC-8CA2-2DC7-3F22-775E83A2E016}"/>
                </a:ext>
              </a:extLst>
            </p:cNvPr>
            <p:cNvGrpSpPr/>
            <p:nvPr/>
          </p:nvGrpSpPr>
          <p:grpSpPr>
            <a:xfrm>
              <a:off x="2411760" y="1851670"/>
              <a:ext cx="4901826" cy="830997"/>
              <a:chOff x="2411760" y="1851670"/>
              <a:chExt cx="4901826" cy="830997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04E48087-7EDF-4745-3907-F29A2A8F6AFF}"/>
                  </a:ext>
                </a:extLst>
              </p:cNvPr>
              <p:cNvGrpSpPr/>
              <p:nvPr/>
            </p:nvGrpSpPr>
            <p:grpSpPr>
              <a:xfrm>
                <a:off x="2411760" y="1851670"/>
                <a:ext cx="4740199" cy="830997"/>
                <a:chOff x="2553698" y="1297811"/>
                <a:chExt cx="4740199" cy="830997"/>
              </a:xfrm>
            </p:grpSpPr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F533A229-1BD0-362E-66B3-0A90A69BAFE8}"/>
                    </a:ext>
                  </a:extLst>
                </p:cNvPr>
                <p:cNvSpPr txBox="1"/>
                <p:nvPr/>
              </p:nvSpPr>
              <p:spPr>
                <a:xfrm>
                  <a:off x="2553698" y="1297811"/>
                  <a:ext cx="12694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800" dirty="0">
                      <a:ln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solidFill>
                        <a:schemeClr val="accent4">
                          <a:lumMod val="75000"/>
                        </a:schemeClr>
                      </a:solidFill>
                      <a:latin typeface="优设标题黑" panose="00000500000000000000" pitchFamily="2" charset="-122"/>
                      <a:ea typeface="优设标题黑" panose="00000500000000000000" pitchFamily="2" charset="-122"/>
                    </a:rPr>
                    <a:t>01.</a:t>
                  </a:r>
                  <a:endParaRPr lang="zh-CN" altLang="en-US" sz="4800" dirty="0"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latin typeface="优设标题黑" panose="00000500000000000000" pitchFamily="2" charset="-122"/>
                    <a:ea typeface="优设标题黑" panose="00000500000000000000" pitchFamily="2" charset="-122"/>
                  </a:endParaRP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06DB4F3F-7921-3061-D586-A2C2749C1F71}"/>
                    </a:ext>
                  </a:extLst>
                </p:cNvPr>
                <p:cNvSpPr txBox="1"/>
                <p:nvPr/>
              </p:nvSpPr>
              <p:spPr>
                <a:xfrm>
                  <a:off x="3635897" y="1482476"/>
                  <a:ext cx="3658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latin typeface="站酷小薇LOGO体" panose="02010600030101010101" charset="-122"/>
                      <a:ea typeface="站酷小薇LOGO体" panose="02010600030101010101" charset="-122"/>
                      <a:cs typeface="阿里巴巴普惠体 Medium" panose="00020600040101010101" pitchFamily="18" charset="-122"/>
                    </a:rPr>
                    <a:t>需求分析</a:t>
                  </a:r>
                </a:p>
              </p:txBody>
            </p:sp>
          </p:grp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65018B1E-9207-6FE7-6E59-7E751435E381}"/>
                  </a:ext>
                </a:extLst>
              </p:cNvPr>
              <p:cNvCxnSpPr/>
              <p:nvPr/>
            </p:nvCxnSpPr>
            <p:spPr>
              <a:xfrm>
                <a:off x="2732288" y="2555201"/>
                <a:ext cx="458129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íṥ1ïḑe">
            <a:extLst>
              <a:ext uri="{FF2B5EF4-FFF2-40B4-BE49-F238E27FC236}">
                <a16:creationId xmlns:a16="http://schemas.microsoft.com/office/drawing/2014/main" id="{35F7F710-189D-76B0-AAEC-0773F3842655}"/>
              </a:ext>
            </a:extLst>
          </p:cNvPr>
          <p:cNvGrpSpPr/>
          <p:nvPr/>
        </p:nvGrpSpPr>
        <p:grpSpPr>
          <a:xfrm rot="10800000">
            <a:off x="-25799" y="0"/>
            <a:ext cx="4237759" cy="3699854"/>
            <a:chOff x="5617028" y="1117599"/>
            <a:chExt cx="6574972" cy="5740401"/>
          </a:xfrm>
        </p:grpSpPr>
        <p:sp>
          <p:nvSpPr>
            <p:cNvPr id="16" name="íṣḷïḋe">
              <a:extLst>
                <a:ext uri="{FF2B5EF4-FFF2-40B4-BE49-F238E27FC236}">
                  <a16:creationId xmlns:a16="http://schemas.microsoft.com/office/drawing/2014/main" id="{DAD9B684-FB4A-1CD6-CBC1-ADE60A351F7A}"/>
                </a:ext>
              </a:extLst>
            </p:cNvPr>
            <p:cNvSpPr/>
            <p:nvPr/>
          </p:nvSpPr>
          <p:spPr>
            <a:xfrm rot="20394420">
              <a:off x="10176756" y="2659280"/>
              <a:ext cx="1290057" cy="3715657"/>
            </a:xfrm>
            <a:prstGeom prst="triangle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  <p:sp>
          <p:nvSpPr>
            <p:cNvPr id="18" name="îšľïḍê">
              <a:extLst>
                <a:ext uri="{FF2B5EF4-FFF2-40B4-BE49-F238E27FC236}">
                  <a16:creationId xmlns:a16="http://schemas.microsoft.com/office/drawing/2014/main" id="{8E59BCD6-FA47-B4D5-C111-3F305F9587E2}"/>
                </a:ext>
              </a:extLst>
            </p:cNvPr>
            <p:cNvSpPr/>
            <p:nvPr/>
          </p:nvSpPr>
          <p:spPr>
            <a:xfrm flipH="1">
              <a:off x="10493828" y="1117599"/>
              <a:ext cx="1698165" cy="5740401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  <p:sp>
          <p:nvSpPr>
            <p:cNvPr id="21" name="is1ïḑè">
              <a:extLst>
                <a:ext uri="{FF2B5EF4-FFF2-40B4-BE49-F238E27FC236}">
                  <a16:creationId xmlns:a16="http://schemas.microsoft.com/office/drawing/2014/main" id="{34A8AAFA-6279-648E-559F-26586E97C5B6}"/>
                </a:ext>
              </a:extLst>
            </p:cNvPr>
            <p:cNvSpPr/>
            <p:nvPr/>
          </p:nvSpPr>
          <p:spPr>
            <a:xfrm flipH="1">
              <a:off x="5617028" y="5341256"/>
              <a:ext cx="6574961" cy="151674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  <p:sp>
          <p:nvSpPr>
            <p:cNvPr id="22" name="ïṥḷiḍé">
              <a:extLst>
                <a:ext uri="{FF2B5EF4-FFF2-40B4-BE49-F238E27FC236}">
                  <a16:creationId xmlns:a16="http://schemas.microsoft.com/office/drawing/2014/main" id="{8C66A1F6-3E7E-9F59-A394-799D203995A1}"/>
                </a:ext>
              </a:extLst>
            </p:cNvPr>
            <p:cNvSpPr/>
            <p:nvPr/>
          </p:nvSpPr>
          <p:spPr>
            <a:xfrm flipH="1">
              <a:off x="9878096" y="2781836"/>
              <a:ext cx="2313904" cy="407616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  <p:sp>
          <p:nvSpPr>
            <p:cNvPr id="23" name="îsḷíde">
              <a:extLst>
                <a:ext uri="{FF2B5EF4-FFF2-40B4-BE49-F238E27FC236}">
                  <a16:creationId xmlns:a16="http://schemas.microsoft.com/office/drawing/2014/main" id="{922C39A3-5430-79D9-10A1-62AC39E02813}"/>
                </a:ext>
              </a:extLst>
            </p:cNvPr>
            <p:cNvSpPr/>
            <p:nvPr/>
          </p:nvSpPr>
          <p:spPr>
            <a:xfrm flipH="1">
              <a:off x="8641724" y="3816071"/>
              <a:ext cx="3550276" cy="3041928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  <p:sp>
          <p:nvSpPr>
            <p:cNvPr id="24" name="íṡlïdê">
              <a:extLst>
                <a:ext uri="{FF2B5EF4-FFF2-40B4-BE49-F238E27FC236}">
                  <a16:creationId xmlns:a16="http://schemas.microsoft.com/office/drawing/2014/main" id="{190C4935-4441-BAFF-2AAD-449ED1F33925}"/>
                </a:ext>
              </a:extLst>
            </p:cNvPr>
            <p:cNvSpPr/>
            <p:nvPr/>
          </p:nvSpPr>
          <p:spPr>
            <a:xfrm flipH="1">
              <a:off x="7808780" y="5177307"/>
              <a:ext cx="4383220" cy="1680692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31854664"/>
      </p:ext>
    </p:extLst>
  </p:cSld>
  <p:clrMapOvr>
    <a:masterClrMapping/>
  </p:clrMapOvr>
  <p:transition spd="med" advClick="0" advTm="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>
            <a:extLst>
              <a:ext uri="{FF2B5EF4-FFF2-40B4-BE49-F238E27FC236}">
                <a16:creationId xmlns:a16="http://schemas.microsoft.com/office/drawing/2014/main" id="{20C7C953-3666-0B0B-97D3-C64177D0FC70}"/>
              </a:ext>
            </a:extLst>
          </p:cNvPr>
          <p:cNvSpPr/>
          <p:nvPr/>
        </p:nvSpPr>
        <p:spPr>
          <a:xfrm>
            <a:off x="253417" y="304284"/>
            <a:ext cx="286136" cy="251243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A8E8EF4-1857-AE50-3507-C84ED774B004}"/>
              </a:ext>
            </a:extLst>
          </p:cNvPr>
          <p:cNvCxnSpPr>
            <a:cxnSpLocks/>
            <a:stCxn id="8" idx="19"/>
          </p:cNvCxnSpPr>
          <p:nvPr/>
        </p:nvCxnSpPr>
        <p:spPr>
          <a:xfrm>
            <a:off x="332036" y="555526"/>
            <a:ext cx="85604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F24E6C0-D930-9783-7706-E4E2C6E70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26" y="150262"/>
            <a:ext cx="1770044" cy="409398"/>
          </a:xfrm>
          <a:prstGeom prst="rect">
            <a:avLst/>
          </a:prstGeom>
        </p:spPr>
      </p:pic>
      <p:sp>
        <p:nvSpPr>
          <p:cNvPr id="112" name="原创设计师QQ598969553      _2">
            <a:extLst>
              <a:ext uri="{FF2B5EF4-FFF2-40B4-BE49-F238E27FC236}">
                <a16:creationId xmlns:a16="http://schemas.microsoft.com/office/drawing/2014/main" id="{7E4CD348-7F2F-CD4E-7E71-1817B11D4AFF}"/>
              </a:ext>
            </a:extLst>
          </p:cNvPr>
          <p:cNvSpPr txBox="1"/>
          <p:nvPr/>
        </p:nvSpPr>
        <p:spPr>
          <a:xfrm>
            <a:off x="542256" y="229090"/>
            <a:ext cx="5472608" cy="368841"/>
          </a:xfrm>
          <a:prstGeom prst="rect">
            <a:avLst/>
          </a:prstGeom>
          <a:noFill/>
        </p:spPr>
        <p:txBody>
          <a:bodyPr wrap="square" lIns="60474" tIns="30237" rIns="60474" bIns="30237" rtlCol="0">
            <a:spAutoFit/>
          </a:bodyPr>
          <a:lstStyle/>
          <a:p>
            <a:r>
              <a:rPr lang="zh-CN" altLang="en-US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适配数据库产品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5A18A5-FD5E-B072-E9E2-8CFA643A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65" y="2275627"/>
            <a:ext cx="2152451" cy="49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D408E9F1-C85F-5695-7310-1B93B5F12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330733"/>
            <a:ext cx="1940339" cy="4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1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85965-0974-BBDB-77AB-EBCAB051C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>
            <a:extLst>
              <a:ext uri="{FF2B5EF4-FFF2-40B4-BE49-F238E27FC236}">
                <a16:creationId xmlns:a16="http://schemas.microsoft.com/office/drawing/2014/main" id="{7B5652BF-9734-6F67-8BF1-1B7F2DDD636D}"/>
              </a:ext>
            </a:extLst>
          </p:cNvPr>
          <p:cNvSpPr/>
          <p:nvPr/>
        </p:nvSpPr>
        <p:spPr>
          <a:xfrm>
            <a:off x="253417" y="304284"/>
            <a:ext cx="286136" cy="251243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B6247A0-708D-F2EE-98DF-748821B5342F}"/>
              </a:ext>
            </a:extLst>
          </p:cNvPr>
          <p:cNvCxnSpPr>
            <a:cxnSpLocks/>
            <a:stCxn id="8" idx="19"/>
          </p:cNvCxnSpPr>
          <p:nvPr/>
        </p:nvCxnSpPr>
        <p:spPr>
          <a:xfrm>
            <a:off x="332036" y="555526"/>
            <a:ext cx="85604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971F0394-0615-2D45-A5FF-B12A9C78E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26" y="150262"/>
            <a:ext cx="1770044" cy="409398"/>
          </a:xfrm>
          <a:prstGeom prst="rect">
            <a:avLst/>
          </a:prstGeom>
        </p:spPr>
      </p:pic>
      <p:sp>
        <p:nvSpPr>
          <p:cNvPr id="115" name="原创设计师QQ598969553      _2">
            <a:extLst>
              <a:ext uri="{FF2B5EF4-FFF2-40B4-BE49-F238E27FC236}">
                <a16:creationId xmlns:a16="http://schemas.microsoft.com/office/drawing/2014/main" id="{00CED55A-D63F-ED26-E9E1-9DE17DA18B93}"/>
              </a:ext>
            </a:extLst>
          </p:cNvPr>
          <p:cNvSpPr txBox="1"/>
          <p:nvPr/>
        </p:nvSpPr>
        <p:spPr>
          <a:xfrm>
            <a:off x="542256" y="229090"/>
            <a:ext cx="5472608" cy="368841"/>
          </a:xfrm>
          <a:prstGeom prst="rect">
            <a:avLst/>
          </a:prstGeom>
          <a:noFill/>
        </p:spPr>
        <p:txBody>
          <a:bodyPr wrap="square" lIns="60474" tIns="30237" rIns="60474" bIns="30237" rtlCol="0">
            <a:spAutoFit/>
          </a:bodyPr>
          <a:lstStyle/>
          <a:p>
            <a:r>
              <a:rPr lang="zh-CN" altLang="en-US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功能需求</a:t>
            </a:r>
          </a:p>
        </p:txBody>
      </p:sp>
      <p:sp>
        <p:nvSpPr>
          <p:cNvPr id="2" name="Rectangle 34">
            <a:extLst>
              <a:ext uri="{FF2B5EF4-FFF2-40B4-BE49-F238E27FC236}">
                <a16:creationId xmlns:a16="http://schemas.microsoft.com/office/drawing/2014/main" id="{FBC4426A-3C3C-2A52-FD19-DD595E4EF85E}"/>
              </a:ext>
            </a:extLst>
          </p:cNvPr>
          <p:cNvSpPr/>
          <p:nvPr/>
        </p:nvSpPr>
        <p:spPr>
          <a:xfrm>
            <a:off x="1691680" y="1851670"/>
            <a:ext cx="8682450" cy="1996424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、基于测试环境进行数据结构及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语句合规性分析；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、针对数据库配置，数据表、索引、视图等，在测试环境执行</a:t>
            </a:r>
            <a:r>
              <a:rPr lang="zh-CN" altLang="en-US" sz="1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静态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合规分析；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、针对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语句，在测试环境进行动态抓取，并执行</a:t>
            </a:r>
            <a:r>
              <a:rPr lang="zh-CN" altLang="en-US" sz="1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动态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合规分析；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、及时发现数据结构设计及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语句设计上的问题，保证上线后的性能；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5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、自动出具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审核分析报告。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59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15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D1877-DA96-BE97-70D1-9460CE401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>
            <a:extLst>
              <a:ext uri="{FF2B5EF4-FFF2-40B4-BE49-F238E27FC236}">
                <a16:creationId xmlns:a16="http://schemas.microsoft.com/office/drawing/2014/main" id="{226F44CD-200F-1379-5881-09BE0E6C85FE}"/>
              </a:ext>
            </a:extLst>
          </p:cNvPr>
          <p:cNvSpPr/>
          <p:nvPr/>
        </p:nvSpPr>
        <p:spPr>
          <a:xfrm>
            <a:off x="253417" y="304284"/>
            <a:ext cx="286136" cy="251243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C70D2D2-EDAC-A78B-952F-8A222BF97BF0}"/>
              </a:ext>
            </a:extLst>
          </p:cNvPr>
          <p:cNvCxnSpPr>
            <a:cxnSpLocks/>
            <a:stCxn id="8" idx="19"/>
          </p:cNvCxnSpPr>
          <p:nvPr/>
        </p:nvCxnSpPr>
        <p:spPr>
          <a:xfrm>
            <a:off x="332036" y="555526"/>
            <a:ext cx="85604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058CB172-3162-50A3-94C2-41C0B128F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26" y="150262"/>
            <a:ext cx="1770044" cy="409398"/>
          </a:xfrm>
          <a:prstGeom prst="rect">
            <a:avLst/>
          </a:prstGeom>
        </p:spPr>
      </p:pic>
      <p:sp>
        <p:nvSpPr>
          <p:cNvPr id="115" name="原创设计师QQ598969553      _2">
            <a:extLst>
              <a:ext uri="{FF2B5EF4-FFF2-40B4-BE49-F238E27FC236}">
                <a16:creationId xmlns:a16="http://schemas.microsoft.com/office/drawing/2014/main" id="{45FACFC6-C844-83CA-B4F6-FFC135F708FD}"/>
              </a:ext>
            </a:extLst>
          </p:cNvPr>
          <p:cNvSpPr txBox="1"/>
          <p:nvPr/>
        </p:nvSpPr>
        <p:spPr>
          <a:xfrm>
            <a:off x="542256" y="229090"/>
            <a:ext cx="5472608" cy="368841"/>
          </a:xfrm>
          <a:prstGeom prst="rect">
            <a:avLst/>
          </a:prstGeom>
          <a:noFill/>
        </p:spPr>
        <p:txBody>
          <a:bodyPr wrap="square" lIns="60474" tIns="30237" rIns="60474" bIns="30237" rtlCol="0">
            <a:spAutoFit/>
          </a:bodyPr>
          <a:lstStyle/>
          <a:p>
            <a:r>
              <a:rPr lang="zh-CN" altLang="en-US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可行性分析</a:t>
            </a:r>
            <a:r>
              <a:rPr lang="en-US" altLang="zh-CN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——</a:t>
            </a:r>
            <a:r>
              <a:rPr lang="zh-CN" altLang="en-US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达梦数据库静态检查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65A584C-0478-935E-25C0-4AB8ACAC5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29840"/>
              </p:ext>
            </p:extLst>
          </p:nvPr>
        </p:nvGraphicFramePr>
        <p:xfrm>
          <a:off x="1979712" y="699542"/>
          <a:ext cx="5112568" cy="43587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2568">
                  <a:extLst>
                    <a:ext uri="{9D8B030D-6E8A-4147-A177-3AD203B41FA5}">
                      <a16:colId xmlns:a16="http://schemas.microsoft.com/office/drawing/2014/main" val="2727462080"/>
                    </a:ext>
                  </a:extLst>
                </a:gridCol>
              </a:tblGrid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数据库对象命名，表使用</a:t>
                      </a:r>
                      <a:r>
                        <a:rPr lang="en-US" altLang="zh-CN" sz="1000" b="1" u="none" strike="noStrike">
                          <a:effectLst/>
                        </a:rPr>
                        <a:t>t_</a:t>
                      </a:r>
                      <a:r>
                        <a:rPr lang="zh-CN" altLang="en-US" sz="1000" b="1" u="none" strike="noStrike">
                          <a:effectLst/>
                        </a:rPr>
                        <a:t>开头，视图使用</a:t>
                      </a:r>
                      <a:r>
                        <a:rPr lang="en-US" altLang="zh-CN" sz="1000" b="1" u="none" strike="noStrike">
                          <a:effectLst/>
                        </a:rPr>
                        <a:t>v_</a:t>
                      </a:r>
                      <a:r>
                        <a:rPr lang="zh-CN" altLang="en-US" sz="1000" b="1" u="none" strike="noStrike">
                          <a:effectLst/>
                        </a:rPr>
                        <a:t>开头等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19193084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序列命名</a:t>
                      </a:r>
                      <a:r>
                        <a:rPr lang="en-US" altLang="zh-CN" sz="1000" b="1" u="none" strike="noStrike">
                          <a:effectLst/>
                        </a:rPr>
                        <a:t>seq_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242348172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主键命名</a:t>
                      </a:r>
                      <a:r>
                        <a:rPr lang="en-US" altLang="zh-CN" sz="1000" b="1" u="none" strike="noStrike">
                          <a:effectLst/>
                        </a:rPr>
                        <a:t>pk_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86075556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唯一索引命名 </a:t>
                      </a:r>
                      <a:r>
                        <a:rPr lang="en-US" sz="1000" b="1" u="none" strike="noStrike">
                          <a:effectLst/>
                        </a:rPr>
                        <a:t>Udx_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52927425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索引使用</a:t>
                      </a:r>
                      <a:r>
                        <a:rPr lang="en-US" altLang="zh-CN" sz="1000" b="1" u="none" strike="noStrike">
                          <a:effectLst/>
                        </a:rPr>
                        <a:t>idx_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316793651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数据库对象名称最大长度</a:t>
                      </a:r>
                      <a:r>
                        <a:rPr lang="en-US" altLang="zh-CN" sz="1000" b="1" u="none" strike="noStrike">
                          <a:effectLst/>
                        </a:rPr>
                        <a:t>128</a:t>
                      </a:r>
                      <a:r>
                        <a:rPr lang="zh-CN" altLang="en-US" sz="1000" b="1" u="none" strike="noStrike">
                          <a:effectLst/>
                        </a:rPr>
                        <a:t>个英文字符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871497801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数据库对象名称不允许为达梦关键字和保留字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530443870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外键</a:t>
                      </a:r>
                      <a:r>
                        <a:rPr lang="en-US" sz="1000" b="1" u="none" strike="noStrike">
                          <a:effectLst/>
                        </a:rPr>
                        <a:t>fk_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666328037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触发器</a:t>
                      </a:r>
                      <a:r>
                        <a:rPr lang="en-US" sz="1000" b="1" u="none" strike="noStrike">
                          <a:effectLst/>
                        </a:rPr>
                        <a:t>trg_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573669733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存储过程</a:t>
                      </a:r>
                      <a:r>
                        <a:rPr lang="en-US" altLang="zh-CN" sz="1000" b="1" u="none" strike="noStrike">
                          <a:effectLst/>
                        </a:rPr>
                        <a:t>proc_</a:t>
                      </a:r>
                      <a:r>
                        <a:rPr lang="zh-CN" altLang="en-US" sz="1000" b="1" u="none" strike="noStrike">
                          <a:effectLst/>
                        </a:rPr>
                        <a:t>或</a:t>
                      </a:r>
                      <a:r>
                        <a:rPr lang="en-US" altLang="zh-CN" sz="1000" b="1" u="none" strike="noStrike">
                          <a:effectLst/>
                        </a:rPr>
                        <a:t>p_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726481951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函数</a:t>
                      </a:r>
                      <a:r>
                        <a:rPr lang="en-US" altLang="zh-CN" sz="1000" b="1" u="none" strike="noStrike">
                          <a:effectLst/>
                        </a:rPr>
                        <a:t>func_</a:t>
                      </a:r>
                      <a:r>
                        <a:rPr lang="zh-CN" altLang="en-US" sz="1000" b="1" u="none" strike="noStrike">
                          <a:effectLst/>
                        </a:rPr>
                        <a:t>或</a:t>
                      </a:r>
                      <a:r>
                        <a:rPr lang="en-US" altLang="zh-CN" sz="1000" b="1" u="none" strike="noStrike">
                          <a:effectLst/>
                        </a:rPr>
                        <a:t>f_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170565345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包</a:t>
                      </a:r>
                      <a:r>
                        <a:rPr lang="en-US" sz="1000" b="1" u="none" strike="noStrike">
                          <a:effectLst/>
                        </a:rPr>
                        <a:t>pkg_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232281920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用户表不能建立在系统表空间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56299395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避免使用外键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102212670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表中列数不超过</a:t>
                      </a:r>
                      <a:r>
                        <a:rPr lang="en-US" altLang="zh-CN" sz="1000" b="1" u="none" strike="noStrike">
                          <a:effectLst/>
                        </a:rPr>
                        <a:t>255</a:t>
                      </a:r>
                      <a:r>
                        <a:rPr lang="zh-CN" altLang="en-US" sz="1000" b="1" u="none" strike="noStrike">
                          <a:effectLst/>
                        </a:rPr>
                        <a:t>列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425916635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列名设计以</a:t>
                      </a:r>
                      <a:r>
                        <a:rPr lang="en-US" altLang="zh-CN" sz="1000" b="1" u="none" strike="noStrike">
                          <a:effectLst/>
                        </a:rPr>
                        <a:t>_</a:t>
                      </a:r>
                      <a:r>
                        <a:rPr lang="zh-CN" altLang="en-US" sz="1000" b="1" u="none" strike="noStrike">
                          <a:effectLst/>
                        </a:rPr>
                        <a:t>下划线结尾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767771512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避免使用</a:t>
                      </a:r>
                      <a:r>
                        <a:rPr lang="en-US" sz="1000" b="1" u="none" strike="noStrike">
                          <a:effectLst/>
                        </a:rPr>
                        <a:t>NUMBER</a:t>
                      </a:r>
                      <a:r>
                        <a:rPr lang="zh-CN" altLang="en-US" sz="1000" b="1" u="none" strike="noStrike">
                          <a:effectLst/>
                        </a:rPr>
                        <a:t>类型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63422129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变长字符串使用</a:t>
                      </a:r>
                      <a:r>
                        <a:rPr lang="en-US" altLang="zh-CN" sz="1000" b="1" u="none" strike="noStrike">
                          <a:effectLst/>
                        </a:rPr>
                        <a:t>varchar2</a:t>
                      </a:r>
                      <a:r>
                        <a:rPr lang="zh-CN" altLang="en-US" sz="1000" b="1" u="none" strike="noStrike">
                          <a:effectLst/>
                        </a:rPr>
                        <a:t>类型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49873749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记录数</a:t>
                      </a:r>
                      <a:r>
                        <a:rPr lang="en-US" altLang="zh-CN" sz="1000" b="1" u="none" strike="noStrike">
                          <a:effectLst/>
                        </a:rPr>
                        <a:t>&gt;1000W</a:t>
                      </a:r>
                      <a:r>
                        <a:rPr lang="zh-CN" altLang="en-US" sz="1000" b="1" u="none" strike="noStrike">
                          <a:effectLst/>
                        </a:rPr>
                        <a:t>的表使用分区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559281272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不建议使用位图索引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503130340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检查冗余索引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4194582111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外键必须建立索引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900533195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单表索引个数不超过</a:t>
                      </a:r>
                      <a:r>
                        <a:rPr lang="en-US" altLang="zh-CN" sz="1000" b="1" u="none" strike="noStrike">
                          <a:effectLst/>
                        </a:rPr>
                        <a:t>5</a:t>
                      </a:r>
                      <a:r>
                        <a:rPr lang="zh-CN" altLang="en-US" sz="1000" b="1" u="none" strike="noStrike">
                          <a:effectLst/>
                        </a:rPr>
                        <a:t>个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050376449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小表</a:t>
                      </a:r>
                      <a:r>
                        <a:rPr lang="en-US" altLang="zh-CN" sz="1000" b="1" u="none" strike="noStrike">
                          <a:effectLst/>
                        </a:rPr>
                        <a:t>&lt;1000</a:t>
                      </a:r>
                      <a:r>
                        <a:rPr lang="zh-CN" altLang="en-US" sz="1000" b="1" u="none" strike="noStrike">
                          <a:effectLst/>
                        </a:rPr>
                        <a:t>行不创建索引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804170581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检查复合索引各列的选择性是否合理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413372887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不使用函数索引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856344260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不建议使用</a:t>
                      </a:r>
                      <a:r>
                        <a:rPr lang="en-US" sz="1000" b="1" u="none" strike="noStrike">
                          <a:effectLst/>
                        </a:rPr>
                        <a:t>database link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654158718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sequence</a:t>
                      </a:r>
                      <a:r>
                        <a:rPr lang="zh-CN" altLang="en-US" sz="1000" b="1" u="none" strike="noStrike" dirty="0">
                          <a:effectLst/>
                        </a:rPr>
                        <a:t>创建时设置</a:t>
                      </a:r>
                      <a:r>
                        <a:rPr lang="en-US" sz="1000" b="1" u="none" strike="noStrike" dirty="0">
                          <a:effectLst/>
                        </a:rPr>
                        <a:t>cache</a:t>
                      </a:r>
                      <a:r>
                        <a:rPr lang="zh-CN" altLang="en-US" sz="1000" b="1" u="none" strike="noStrike" dirty="0">
                          <a:effectLst/>
                        </a:rPr>
                        <a:t>值</a:t>
                      </a:r>
                      <a:r>
                        <a:rPr lang="en-US" altLang="zh-CN" sz="1000" b="1" u="none" strike="noStrike" dirty="0">
                          <a:effectLst/>
                        </a:rPr>
                        <a:t>&gt;10000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850242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22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1DD9-7114-00E2-891D-71888B866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>
            <a:extLst>
              <a:ext uri="{FF2B5EF4-FFF2-40B4-BE49-F238E27FC236}">
                <a16:creationId xmlns:a16="http://schemas.microsoft.com/office/drawing/2014/main" id="{A8D09E75-75C6-5FF8-001E-6BF06B3714B1}"/>
              </a:ext>
            </a:extLst>
          </p:cNvPr>
          <p:cNvSpPr/>
          <p:nvPr/>
        </p:nvSpPr>
        <p:spPr>
          <a:xfrm>
            <a:off x="253417" y="304284"/>
            <a:ext cx="286136" cy="251243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347C7DE-5D1D-CF14-46AC-65B1F6A59F55}"/>
              </a:ext>
            </a:extLst>
          </p:cNvPr>
          <p:cNvCxnSpPr>
            <a:cxnSpLocks/>
            <a:stCxn id="8" idx="19"/>
          </p:cNvCxnSpPr>
          <p:nvPr/>
        </p:nvCxnSpPr>
        <p:spPr>
          <a:xfrm>
            <a:off x="332036" y="555526"/>
            <a:ext cx="85604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7BEB694-B0B2-5FA2-FB67-F7C900BF3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26" y="150262"/>
            <a:ext cx="1770044" cy="409398"/>
          </a:xfrm>
          <a:prstGeom prst="rect">
            <a:avLst/>
          </a:prstGeom>
        </p:spPr>
      </p:pic>
      <p:sp>
        <p:nvSpPr>
          <p:cNvPr id="115" name="原创设计师QQ598969553      _2">
            <a:extLst>
              <a:ext uri="{FF2B5EF4-FFF2-40B4-BE49-F238E27FC236}">
                <a16:creationId xmlns:a16="http://schemas.microsoft.com/office/drawing/2014/main" id="{5CE4C834-DE93-9258-CC93-879494740F04}"/>
              </a:ext>
            </a:extLst>
          </p:cNvPr>
          <p:cNvSpPr txBox="1"/>
          <p:nvPr/>
        </p:nvSpPr>
        <p:spPr>
          <a:xfrm>
            <a:off x="542256" y="229090"/>
            <a:ext cx="5472608" cy="368841"/>
          </a:xfrm>
          <a:prstGeom prst="rect">
            <a:avLst/>
          </a:prstGeom>
          <a:noFill/>
        </p:spPr>
        <p:txBody>
          <a:bodyPr wrap="square" lIns="60474" tIns="30237" rIns="60474" bIns="30237" rtlCol="0">
            <a:spAutoFit/>
          </a:bodyPr>
          <a:lstStyle/>
          <a:p>
            <a:r>
              <a:rPr lang="zh-CN" altLang="en-US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可行性分析</a:t>
            </a:r>
            <a:r>
              <a:rPr lang="en-US" altLang="zh-CN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——</a:t>
            </a:r>
            <a:r>
              <a:rPr lang="zh-CN" altLang="en-US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达梦数据库动态检查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E351B26-23E3-40D9-67F9-052E00829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823052"/>
              </p:ext>
            </p:extLst>
          </p:nvPr>
        </p:nvGraphicFramePr>
        <p:xfrm>
          <a:off x="2699792" y="1635646"/>
          <a:ext cx="3390900" cy="23993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900">
                  <a:extLst>
                    <a:ext uri="{9D8B030D-6E8A-4147-A177-3AD203B41FA5}">
                      <a16:colId xmlns:a16="http://schemas.microsoft.com/office/drawing/2014/main" val="2071826187"/>
                    </a:ext>
                  </a:extLst>
                </a:gridCol>
              </a:tblGrid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>
                          <a:effectLst/>
                        </a:rPr>
                        <a:t>避免</a:t>
                      </a:r>
                      <a:r>
                        <a:rPr lang="en-US" sz="1400" b="1" u="none" strike="noStrike">
                          <a:effectLst/>
                        </a:rPr>
                        <a:t>select *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58745328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>
                          <a:effectLst/>
                        </a:rPr>
                        <a:t>避免</a:t>
                      </a:r>
                      <a:r>
                        <a:rPr lang="en-US" sz="1400" b="1" u="none" strike="noStrike">
                          <a:effectLst/>
                        </a:rPr>
                        <a:t>like</a:t>
                      </a:r>
                      <a:r>
                        <a:rPr lang="zh-CN" altLang="en-US" sz="1400" b="1" u="none" strike="noStrike">
                          <a:effectLst/>
                        </a:rPr>
                        <a:t>全模糊匹配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717221456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>
                          <a:effectLst/>
                        </a:rPr>
                        <a:t>避免条件列类型不匹配导致隐式类型转换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37022052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>
                          <a:effectLst/>
                        </a:rPr>
                        <a:t>避免全表删除和更新（缺少</a:t>
                      </a:r>
                      <a:r>
                        <a:rPr lang="en-US" sz="1400" b="1" u="none" strike="noStrike">
                          <a:effectLst/>
                        </a:rPr>
                        <a:t>where</a:t>
                      </a:r>
                      <a:r>
                        <a:rPr lang="zh-CN" altLang="en-US" sz="1400" b="1" u="none" strike="noStrike">
                          <a:effectLst/>
                        </a:rPr>
                        <a:t>条件）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66176962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1" u="none" strike="noStrike">
                          <a:effectLst/>
                        </a:rPr>
                        <a:t>SQL</a:t>
                      </a:r>
                      <a:r>
                        <a:rPr lang="zh-CN" altLang="en-US" sz="1400" b="1" u="none" strike="noStrike">
                          <a:effectLst/>
                        </a:rPr>
                        <a:t>语句中关联千万级大表不超过</a:t>
                      </a:r>
                      <a:r>
                        <a:rPr lang="en-US" altLang="zh-CN" sz="1400" b="1" u="none" strike="noStrike">
                          <a:effectLst/>
                        </a:rPr>
                        <a:t>4</a:t>
                      </a:r>
                      <a:r>
                        <a:rPr lang="zh-CN" altLang="en-US" sz="1400" b="1" u="none" strike="noStrike">
                          <a:effectLst/>
                        </a:rPr>
                        <a:t>张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747661844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>
                          <a:effectLst/>
                        </a:rPr>
                        <a:t>检查</a:t>
                      </a:r>
                      <a:r>
                        <a:rPr lang="en-US" altLang="zh-CN" sz="1400" b="1" u="none" strike="noStrike">
                          <a:effectLst/>
                        </a:rPr>
                        <a:t>in</a:t>
                      </a:r>
                      <a:r>
                        <a:rPr lang="zh-CN" altLang="en-US" sz="1400" b="1" u="none" strike="noStrike">
                          <a:effectLst/>
                        </a:rPr>
                        <a:t>列表不超过</a:t>
                      </a:r>
                      <a:r>
                        <a:rPr lang="en-US" altLang="zh-CN" sz="1400" b="1" u="none" strike="noStrike">
                          <a:effectLst/>
                        </a:rPr>
                        <a:t>10</a:t>
                      </a:r>
                      <a:r>
                        <a:rPr lang="zh-CN" altLang="en-US" sz="1400" b="1" u="none" strike="noStrike">
                          <a:effectLst/>
                        </a:rPr>
                        <a:t>个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6860820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>
                          <a:effectLst/>
                        </a:rPr>
                        <a:t>检查通过程序中执行的</a:t>
                      </a:r>
                      <a:r>
                        <a:rPr lang="en-US" altLang="zh-CN" sz="1400" b="1" u="none" strike="noStrike">
                          <a:effectLst/>
                        </a:rPr>
                        <a:t>DDL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5235350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>
                          <a:effectLst/>
                        </a:rPr>
                        <a:t>避免程序对</a:t>
                      </a:r>
                      <a:r>
                        <a:rPr lang="en-US" sz="1400" b="1" u="none" strike="noStrike">
                          <a:effectLst/>
                        </a:rPr>
                        <a:t>dual</a:t>
                      </a:r>
                      <a:r>
                        <a:rPr lang="zh-CN" altLang="en-US" sz="1400" b="1" u="none" strike="noStrike">
                          <a:effectLst/>
                        </a:rPr>
                        <a:t>表进行</a:t>
                      </a:r>
                      <a:r>
                        <a:rPr lang="en-US" sz="1400" b="1" u="none" strike="noStrike">
                          <a:effectLst/>
                        </a:rPr>
                        <a:t>count *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8350235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>
                          <a:effectLst/>
                        </a:rPr>
                        <a:t>避免程序访问</a:t>
                      </a:r>
                      <a:r>
                        <a:rPr lang="en-US" sz="1400" b="1" u="none" strike="noStrike">
                          <a:effectLst/>
                        </a:rPr>
                        <a:t>sysobject</a:t>
                      </a:r>
                      <a:r>
                        <a:rPr lang="zh-CN" altLang="en-US" sz="1400" b="1" u="none" strike="noStrike">
                          <a:effectLst/>
                        </a:rPr>
                        <a:t>对象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50692095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>
                          <a:effectLst/>
                        </a:rPr>
                        <a:t>检查条件列上函数运算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83499998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检查程序不得使用</a:t>
                      </a:r>
                      <a:r>
                        <a:rPr lang="en-US" altLang="zh-CN" sz="1400" b="1" u="none" strike="noStrike" dirty="0">
                          <a:effectLst/>
                        </a:rPr>
                        <a:t>V$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视图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6175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11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FCFD0-C714-C236-90CD-61A2DDF5F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>
            <a:extLst>
              <a:ext uri="{FF2B5EF4-FFF2-40B4-BE49-F238E27FC236}">
                <a16:creationId xmlns:a16="http://schemas.microsoft.com/office/drawing/2014/main" id="{018B65C1-1719-2B16-A42D-826F0FD90E7A}"/>
              </a:ext>
            </a:extLst>
          </p:cNvPr>
          <p:cNvSpPr/>
          <p:nvPr/>
        </p:nvSpPr>
        <p:spPr>
          <a:xfrm>
            <a:off x="253417" y="304284"/>
            <a:ext cx="286136" cy="251243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1A481CF-85C7-B11E-88E0-F731893992DC}"/>
              </a:ext>
            </a:extLst>
          </p:cNvPr>
          <p:cNvCxnSpPr>
            <a:cxnSpLocks/>
            <a:stCxn id="8" idx="19"/>
          </p:cNvCxnSpPr>
          <p:nvPr/>
        </p:nvCxnSpPr>
        <p:spPr>
          <a:xfrm>
            <a:off x="332036" y="555526"/>
            <a:ext cx="85604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E4E54B2-3683-F086-F939-E31951CE42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26" y="150262"/>
            <a:ext cx="1770044" cy="409398"/>
          </a:xfrm>
          <a:prstGeom prst="rect">
            <a:avLst/>
          </a:prstGeom>
        </p:spPr>
      </p:pic>
      <p:sp>
        <p:nvSpPr>
          <p:cNvPr id="115" name="原创设计师QQ598969553      _2">
            <a:extLst>
              <a:ext uri="{FF2B5EF4-FFF2-40B4-BE49-F238E27FC236}">
                <a16:creationId xmlns:a16="http://schemas.microsoft.com/office/drawing/2014/main" id="{6725992D-3B5B-ABFD-B205-CC212A36A1BA}"/>
              </a:ext>
            </a:extLst>
          </p:cNvPr>
          <p:cNvSpPr txBox="1"/>
          <p:nvPr/>
        </p:nvSpPr>
        <p:spPr>
          <a:xfrm>
            <a:off x="542256" y="229090"/>
            <a:ext cx="5472608" cy="368841"/>
          </a:xfrm>
          <a:prstGeom prst="rect">
            <a:avLst/>
          </a:prstGeom>
          <a:noFill/>
        </p:spPr>
        <p:txBody>
          <a:bodyPr wrap="square" lIns="60474" tIns="30237" rIns="60474" bIns="30237" rtlCol="0">
            <a:spAutoFit/>
          </a:bodyPr>
          <a:lstStyle/>
          <a:p>
            <a:r>
              <a:rPr lang="zh-CN" altLang="en-US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可行性分析</a:t>
            </a:r>
            <a:r>
              <a:rPr lang="en-US" altLang="zh-CN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——TDSQL</a:t>
            </a:r>
            <a:r>
              <a:rPr lang="zh-CN" altLang="en-US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数据库静态检查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7CF186F-75D0-FC25-DFE5-B05A1A7C2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629307"/>
              </p:ext>
            </p:extLst>
          </p:nvPr>
        </p:nvGraphicFramePr>
        <p:xfrm>
          <a:off x="2627784" y="699542"/>
          <a:ext cx="4032448" cy="43587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1317220520"/>
                    </a:ext>
                  </a:extLst>
                </a:gridCol>
              </a:tblGrid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避免使用</a:t>
                      </a:r>
                      <a:r>
                        <a:rPr lang="en-US" sz="1000" b="1" u="none" strike="noStrike">
                          <a:effectLst/>
                        </a:rPr>
                        <a:t>NULL</a:t>
                      </a:r>
                      <a:r>
                        <a:rPr lang="zh-CN" altLang="en-US" sz="1000" b="1" u="none" strike="noStrike">
                          <a:effectLst/>
                        </a:rPr>
                        <a:t>字段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205694495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避免使用</a:t>
                      </a:r>
                      <a:r>
                        <a:rPr lang="en-US" altLang="zh-CN" sz="1000" b="1" u="none" strike="noStrike">
                          <a:effectLst/>
                        </a:rPr>
                        <a:t>text</a:t>
                      </a:r>
                      <a:r>
                        <a:rPr lang="zh-CN" altLang="en-US" sz="1000" b="1" u="none" strike="noStrike">
                          <a:effectLst/>
                        </a:rPr>
                        <a:t>类型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06997153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检查复合索引各列的选择性是否合理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512164305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单表索引个数不超过</a:t>
                      </a:r>
                      <a:r>
                        <a:rPr lang="en-US" altLang="zh-CN" sz="1000" b="1" u="none" strike="noStrike">
                          <a:effectLst/>
                        </a:rPr>
                        <a:t>5</a:t>
                      </a:r>
                      <a:r>
                        <a:rPr lang="zh-CN" altLang="en-US" sz="1000" b="1" u="none" strike="noStrike">
                          <a:effectLst/>
                        </a:rPr>
                        <a:t>个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783985842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避免使用存储过程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077299867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避免使用触发器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489002160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避免使用函数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082298139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使用</a:t>
                      </a:r>
                      <a:r>
                        <a:rPr lang="en-US" sz="1000" b="1" u="none" strike="noStrike">
                          <a:effectLst/>
                        </a:rPr>
                        <a:t>innoDB</a:t>
                      </a:r>
                      <a:r>
                        <a:rPr lang="zh-CN" altLang="en-US" sz="1000" b="1" u="none" strike="noStrike">
                          <a:effectLst/>
                        </a:rPr>
                        <a:t>引擎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996569345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字符集使用</a:t>
                      </a:r>
                      <a:r>
                        <a:rPr lang="en-US" sz="1000" b="1" u="none" strike="noStrike">
                          <a:effectLst/>
                        </a:rPr>
                        <a:t>UTF8MB4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20833955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检查默认使用</a:t>
                      </a:r>
                      <a:r>
                        <a:rPr lang="en-US" sz="1000" b="1" u="none" strike="noStrike">
                          <a:effectLst/>
                        </a:rPr>
                        <a:t>Read Commited</a:t>
                      </a:r>
                      <a:r>
                        <a:rPr lang="zh-CN" altLang="en-US" sz="1000" b="1" u="none" strike="noStrike">
                          <a:effectLst/>
                        </a:rPr>
                        <a:t>隔离级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4178944090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检查</a:t>
                      </a:r>
                      <a:r>
                        <a:rPr lang="en-US" sz="1000" b="1" u="none" strike="noStrike">
                          <a:effectLst/>
                        </a:rPr>
                        <a:t>autocommit=1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378734708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检查</a:t>
                      </a:r>
                      <a:r>
                        <a:rPr lang="en-US" sz="1000" b="1" u="none" strike="noStrike">
                          <a:effectLst/>
                        </a:rPr>
                        <a:t>innodb_page_size=16k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488768428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检查</a:t>
                      </a:r>
                      <a:r>
                        <a:rPr lang="en-US" sz="1000" b="1" u="none" strike="noStrike">
                          <a:effectLst/>
                        </a:rPr>
                        <a:t>sql_mode='STRICT_TRANS_TABLES,NO_ENGINE_SUBSTITUTION'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024054341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检查使用</a:t>
                      </a:r>
                      <a:r>
                        <a:rPr lang="en-US" sz="1000" b="1" u="none" strike="noStrike">
                          <a:effectLst/>
                        </a:rPr>
                        <a:t>GROUP SHARD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763802029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库名、表名、列名不超过</a:t>
                      </a:r>
                      <a:r>
                        <a:rPr lang="en-US" altLang="zh-CN" sz="1000" b="1" u="none" strike="noStrike">
                          <a:effectLst/>
                        </a:rPr>
                        <a:t>32</a:t>
                      </a:r>
                      <a:r>
                        <a:rPr lang="zh-CN" altLang="en-US" sz="1000" b="1" u="none" strike="noStrike">
                          <a:effectLst/>
                        </a:rPr>
                        <a:t>个字符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353419630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库名、表名、列名未使用</a:t>
                      </a:r>
                      <a:r>
                        <a:rPr lang="en-US" altLang="zh-CN" sz="1000" b="1" u="none" strike="noStrike">
                          <a:effectLst/>
                        </a:rPr>
                        <a:t>MySQL</a:t>
                      </a:r>
                      <a:r>
                        <a:rPr lang="zh-CN" altLang="en-US" sz="1000" b="1" u="none" strike="noStrike">
                          <a:effectLst/>
                        </a:rPr>
                        <a:t>保留字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588121042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库名</a:t>
                      </a:r>
                      <a:r>
                        <a:rPr lang="en-US" sz="1000" b="1" u="none" strike="noStrike">
                          <a:effectLst/>
                        </a:rPr>
                        <a:t>db_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540385903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表名</a:t>
                      </a:r>
                      <a:r>
                        <a:rPr lang="en-US" sz="1000" b="1" u="none" strike="noStrike">
                          <a:effectLst/>
                        </a:rPr>
                        <a:t>tb_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58583264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主键</a:t>
                      </a:r>
                      <a:r>
                        <a:rPr lang="en-US" sz="1000" b="1" u="none" strike="noStrike">
                          <a:effectLst/>
                        </a:rPr>
                        <a:t>pk_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485022019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唯一索引</a:t>
                      </a:r>
                      <a:r>
                        <a:rPr lang="en-US" altLang="zh-CN" sz="1000" b="1" u="none" strike="noStrike">
                          <a:effectLst/>
                        </a:rPr>
                        <a:t>uidx_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410036007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普通索引</a:t>
                      </a:r>
                      <a:r>
                        <a:rPr lang="en-US" altLang="zh-CN" sz="1000" b="1" u="none" strike="noStrike">
                          <a:effectLst/>
                        </a:rPr>
                        <a:t>idx_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413108299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临时表</a:t>
                      </a:r>
                      <a:r>
                        <a:rPr lang="en-US" sz="1000" b="1" u="none" strike="noStrike">
                          <a:effectLst/>
                        </a:rPr>
                        <a:t>tmp_</a:t>
                      </a:r>
                      <a:r>
                        <a:rPr lang="zh-CN" altLang="en-US" sz="1000" b="1" u="none" strike="noStrike">
                          <a:effectLst/>
                        </a:rPr>
                        <a:t>开头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936048604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检查</a:t>
                      </a:r>
                      <a:r>
                        <a:rPr lang="en-US" sz="1000" b="1" u="none" strike="noStrike">
                          <a:effectLst/>
                        </a:rPr>
                        <a:t>ROW_FORMAT=Dynamic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831194327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检查</a:t>
                      </a:r>
                      <a:r>
                        <a:rPr lang="en-US" sz="1000" b="1" u="none" strike="noStrike">
                          <a:effectLst/>
                        </a:rPr>
                        <a:t>innodb_file_per_table</a:t>
                      </a:r>
                      <a:r>
                        <a:rPr lang="zh-CN" altLang="en-US" sz="1000" b="1" u="none" strike="noStrike">
                          <a:effectLst/>
                        </a:rPr>
                        <a:t>设置，一张表一个文件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343897005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普通分区表必须指定</a:t>
                      </a:r>
                      <a:r>
                        <a:rPr lang="en-US" altLang="zh-CN" sz="1000" b="1" u="none" strike="noStrike">
                          <a:effectLst/>
                        </a:rPr>
                        <a:t>shardkey</a:t>
                      </a:r>
                      <a:r>
                        <a:rPr lang="zh-CN" altLang="en-US" sz="1000" b="1" u="none" strike="noStrike">
                          <a:effectLst/>
                        </a:rPr>
                        <a:t>分表键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27449176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表必须包含主键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1912383786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>
                          <a:effectLst/>
                        </a:rPr>
                        <a:t>单表数据规模控制在</a:t>
                      </a:r>
                      <a:r>
                        <a:rPr lang="en-US" altLang="zh-CN" sz="1000" b="1" u="none" strike="noStrike">
                          <a:effectLst/>
                        </a:rPr>
                        <a:t>1000W</a:t>
                      </a:r>
                      <a:r>
                        <a:rPr lang="zh-CN" altLang="en-US" sz="1000" b="1" u="none" strike="noStrike">
                          <a:effectLst/>
                        </a:rPr>
                        <a:t>以内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3134845244"/>
                  </a:ext>
                </a:extLst>
              </a:tr>
              <a:tr h="12121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b="1" u="none" strike="noStrike" dirty="0">
                          <a:effectLst/>
                        </a:rPr>
                        <a:t>避免使用</a:t>
                      </a:r>
                      <a:r>
                        <a:rPr lang="en-US" sz="1000" b="1" u="none" strike="noStrike" dirty="0">
                          <a:effectLst/>
                        </a:rPr>
                        <a:t>text/blob</a:t>
                      </a:r>
                      <a:r>
                        <a:rPr lang="zh-CN" altLang="en-US" sz="1000" b="1" u="none" strike="noStrike" dirty="0">
                          <a:effectLst/>
                        </a:rPr>
                        <a:t>类型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271" marR="3271" marT="3271" marB="0" anchor="ctr"/>
                </a:tc>
                <a:extLst>
                  <a:ext uri="{0D108BD9-81ED-4DB2-BD59-A6C34878D82A}">
                    <a16:rowId xmlns:a16="http://schemas.microsoft.com/office/drawing/2014/main" val="2805384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72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96383-9659-ECA5-2D9F-6EE13BC0A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>
            <a:extLst>
              <a:ext uri="{FF2B5EF4-FFF2-40B4-BE49-F238E27FC236}">
                <a16:creationId xmlns:a16="http://schemas.microsoft.com/office/drawing/2014/main" id="{C54E323F-6EE5-69D3-BB39-E2D3EA4AF7C7}"/>
              </a:ext>
            </a:extLst>
          </p:cNvPr>
          <p:cNvSpPr/>
          <p:nvPr/>
        </p:nvSpPr>
        <p:spPr>
          <a:xfrm>
            <a:off x="253417" y="304284"/>
            <a:ext cx="286136" cy="251243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C0DB35D-FCED-859F-FFB9-5C5477F9CECE}"/>
              </a:ext>
            </a:extLst>
          </p:cNvPr>
          <p:cNvCxnSpPr>
            <a:cxnSpLocks/>
            <a:stCxn id="8" idx="19"/>
          </p:cNvCxnSpPr>
          <p:nvPr/>
        </p:nvCxnSpPr>
        <p:spPr>
          <a:xfrm>
            <a:off x="332036" y="555526"/>
            <a:ext cx="85604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D217C83-F4F7-0E0A-DC6E-A1A44A7FA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26" y="150262"/>
            <a:ext cx="1770044" cy="409398"/>
          </a:xfrm>
          <a:prstGeom prst="rect">
            <a:avLst/>
          </a:prstGeom>
        </p:spPr>
      </p:pic>
      <p:sp>
        <p:nvSpPr>
          <p:cNvPr id="115" name="原创设计师QQ598969553      _2">
            <a:extLst>
              <a:ext uri="{FF2B5EF4-FFF2-40B4-BE49-F238E27FC236}">
                <a16:creationId xmlns:a16="http://schemas.microsoft.com/office/drawing/2014/main" id="{13BABE3A-444B-CCAF-1709-447302C3EF07}"/>
              </a:ext>
            </a:extLst>
          </p:cNvPr>
          <p:cNvSpPr txBox="1"/>
          <p:nvPr/>
        </p:nvSpPr>
        <p:spPr>
          <a:xfrm>
            <a:off x="542256" y="229090"/>
            <a:ext cx="5472608" cy="368841"/>
          </a:xfrm>
          <a:prstGeom prst="rect">
            <a:avLst/>
          </a:prstGeom>
          <a:noFill/>
        </p:spPr>
        <p:txBody>
          <a:bodyPr wrap="square" lIns="60474" tIns="30237" rIns="60474" bIns="30237" rtlCol="0">
            <a:spAutoFit/>
          </a:bodyPr>
          <a:lstStyle/>
          <a:p>
            <a:r>
              <a:rPr lang="zh-CN" altLang="en-US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可行性分析</a:t>
            </a:r>
            <a:r>
              <a:rPr lang="en-US" altLang="zh-CN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——TDSQL</a:t>
            </a:r>
            <a:r>
              <a:rPr lang="zh-CN" altLang="en-US" sz="2000" dirty="0"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数据库动态检查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48CBBD1-FEBF-A14B-94B3-FA6119909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56760"/>
              </p:ext>
            </p:extLst>
          </p:nvPr>
        </p:nvGraphicFramePr>
        <p:xfrm>
          <a:off x="2393950" y="1512888"/>
          <a:ext cx="4356100" cy="2251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56100">
                  <a:extLst>
                    <a:ext uri="{9D8B030D-6E8A-4147-A177-3AD203B41FA5}">
                      <a16:colId xmlns:a16="http://schemas.microsoft.com/office/drawing/2014/main" val="820799286"/>
                    </a:ext>
                  </a:extLst>
                </a:gridCol>
              </a:tblGrid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连接表的数据不超过</a:t>
                      </a:r>
                      <a:r>
                        <a:rPr lang="en-US" altLang="zh-CN" sz="1200" b="1" u="none" strike="noStrike">
                          <a:effectLst/>
                        </a:rPr>
                        <a:t>3</a:t>
                      </a:r>
                      <a:r>
                        <a:rPr lang="zh-CN" altLang="en-US" sz="1200" b="1" u="none" strike="noStrike">
                          <a:effectLst/>
                        </a:rPr>
                        <a:t>张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42952128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避免</a:t>
                      </a:r>
                      <a:r>
                        <a:rPr lang="en-US" sz="1200" b="1" u="none" strike="noStrike">
                          <a:effectLst/>
                        </a:rPr>
                        <a:t>like</a:t>
                      </a:r>
                      <a:r>
                        <a:rPr lang="zh-CN" altLang="en-US" sz="1200" b="1" u="none" strike="noStrike">
                          <a:effectLst/>
                        </a:rPr>
                        <a:t>全模糊匹配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99600664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避免使用</a:t>
                      </a:r>
                      <a:r>
                        <a:rPr lang="en-US" sz="1200" b="1" u="none" strike="noStrike">
                          <a:effectLst/>
                        </a:rPr>
                        <a:t>select *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07020499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避免全表删除和更新（缺少</a:t>
                      </a:r>
                      <a:r>
                        <a:rPr lang="en-US" sz="1200" b="1" u="none" strike="noStrike">
                          <a:effectLst/>
                        </a:rPr>
                        <a:t>where</a:t>
                      </a:r>
                      <a:r>
                        <a:rPr lang="zh-CN" altLang="en-US" sz="1200" b="1" u="none" strike="noStrike">
                          <a:effectLst/>
                        </a:rPr>
                        <a:t>条件）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96777309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避免使用无法使用索引的负向查询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16661192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检查</a:t>
                      </a:r>
                      <a:r>
                        <a:rPr lang="en-US" altLang="zh-CN" sz="1200" b="1" u="none" strike="noStrike">
                          <a:effectLst/>
                        </a:rPr>
                        <a:t>in</a:t>
                      </a:r>
                      <a:r>
                        <a:rPr lang="zh-CN" altLang="en-US" sz="1200" b="1" u="none" strike="noStrike">
                          <a:effectLst/>
                        </a:rPr>
                        <a:t>列表不超过</a:t>
                      </a:r>
                      <a:r>
                        <a:rPr lang="en-US" altLang="zh-CN" sz="1200" b="1" u="none" strike="noStrike">
                          <a:effectLst/>
                        </a:rPr>
                        <a:t>200</a:t>
                      </a:r>
                      <a:r>
                        <a:rPr lang="zh-CN" altLang="en-US" sz="1200" b="1" u="none" strike="noStrike">
                          <a:effectLst/>
                        </a:rPr>
                        <a:t>个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80045850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避免使用</a:t>
                      </a:r>
                      <a:r>
                        <a:rPr lang="en-US" altLang="zh-CN" sz="1200" b="1" u="none" strike="noStrike">
                          <a:effectLst/>
                        </a:rPr>
                        <a:t>or</a:t>
                      </a:r>
                      <a:r>
                        <a:rPr lang="zh-CN" altLang="en-US" sz="1200" b="1" u="none" strike="noStrike">
                          <a:effectLst/>
                        </a:rPr>
                        <a:t>查询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32806454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避免使用</a:t>
                      </a:r>
                      <a:r>
                        <a:rPr lang="en-US" sz="1200" b="1" u="none" strike="noStrike">
                          <a:effectLst/>
                        </a:rPr>
                        <a:t>count(*)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97508353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避免</a:t>
                      </a:r>
                      <a:r>
                        <a:rPr lang="en-US" altLang="zh-CN" sz="1200" b="1" u="none" strike="noStrike">
                          <a:effectLst/>
                        </a:rPr>
                        <a:t>1000</a:t>
                      </a:r>
                      <a:r>
                        <a:rPr lang="en-US" sz="1200" b="1" u="none" strike="noStrike">
                          <a:effectLst/>
                        </a:rPr>
                        <a:t>w</a:t>
                      </a:r>
                      <a:r>
                        <a:rPr lang="zh-CN" altLang="en-US" sz="1200" b="1" u="none" strike="noStrike">
                          <a:effectLst/>
                        </a:rPr>
                        <a:t>以上的大表</a:t>
                      </a:r>
                      <a:r>
                        <a:rPr lang="en-US" sz="1200" b="1" u="none" strike="noStrike">
                          <a:effectLst/>
                        </a:rPr>
                        <a:t>join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33957410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避免条件字段的算术运算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79893170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>
                          <a:effectLst/>
                        </a:rPr>
                        <a:t>避免使用</a:t>
                      </a:r>
                      <a:r>
                        <a:rPr lang="en-US" sz="1200" b="1" u="none" strike="noStrike">
                          <a:effectLst/>
                        </a:rPr>
                        <a:t>having</a:t>
                      </a:r>
                      <a:r>
                        <a:rPr lang="zh-CN" altLang="en-US" sz="1200" b="1" u="none" strike="noStrike">
                          <a:effectLst/>
                        </a:rPr>
                        <a:t>子句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73938700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1" u="none" strike="noStrike" dirty="0">
                          <a:effectLst/>
                        </a:rPr>
                        <a:t>删除整表数据使用</a:t>
                      </a:r>
                      <a:r>
                        <a:rPr lang="en-US" sz="1200" b="1" u="none" strike="noStrike" dirty="0">
                          <a:effectLst/>
                        </a:rPr>
                        <a:t>truncate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8642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0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3"/>
</p:tagLst>
</file>

<file path=ppt/theme/theme1.xml><?xml version="1.0" encoding="utf-8"?>
<a:theme xmlns:a="http://schemas.openxmlformats.org/drawingml/2006/main" name="Office 主题​​">
  <a:themeElements>
    <a:clrScheme name="自定义 1068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61616"/>
      </a:accent1>
      <a:accent2>
        <a:srgbClr val="A02525"/>
      </a:accent2>
      <a:accent3>
        <a:srgbClr val="C60C2B"/>
      </a:accent3>
      <a:accent4>
        <a:srgbClr val="868686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068">
    <a:dk1>
      <a:srgbClr val="000000"/>
    </a:dk1>
    <a:lt1>
      <a:srgbClr val="FFFFFF"/>
    </a:lt1>
    <a:dk2>
      <a:srgbClr val="778495"/>
    </a:dk2>
    <a:lt2>
      <a:srgbClr val="F0F0F0"/>
    </a:lt2>
    <a:accent1>
      <a:srgbClr val="561616"/>
    </a:accent1>
    <a:accent2>
      <a:srgbClr val="A02525"/>
    </a:accent2>
    <a:accent3>
      <a:srgbClr val="C60C2B"/>
    </a:accent3>
    <a:accent4>
      <a:srgbClr val="868686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068">
    <a:dk1>
      <a:srgbClr val="000000"/>
    </a:dk1>
    <a:lt1>
      <a:srgbClr val="FFFFFF"/>
    </a:lt1>
    <a:dk2>
      <a:srgbClr val="778495"/>
    </a:dk2>
    <a:lt2>
      <a:srgbClr val="F0F0F0"/>
    </a:lt2>
    <a:accent1>
      <a:srgbClr val="561616"/>
    </a:accent1>
    <a:accent2>
      <a:srgbClr val="A02525"/>
    </a:accent2>
    <a:accent3>
      <a:srgbClr val="C60C2B"/>
    </a:accent3>
    <a:accent4>
      <a:srgbClr val="868686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0</TotalTime>
  <Words>917</Words>
  <Application>Microsoft Office PowerPoint</Application>
  <PresentationFormat>全屏显示(16:9)</PresentationFormat>
  <Paragraphs>130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站酷小薇LOGO体</vt:lpstr>
      <vt:lpstr>等线</vt:lpstr>
      <vt:lpstr>微软雅黑</vt:lpstr>
      <vt:lpstr>思源黑体 CN Light</vt:lpstr>
      <vt:lpstr>优设标题黑</vt:lpstr>
      <vt:lpstr>Arial</vt:lpstr>
      <vt:lpstr>Calibri</vt:lpstr>
      <vt:lpstr>微软雅黑</vt:lpstr>
      <vt:lpstr>思源黑体 CN Heavy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>锐旗设计；https://9ppt.taobao.com</dc:description>
  <cp:lastModifiedBy/>
  <cp:revision>1</cp:revision>
  <dcterms:created xsi:type="dcterms:W3CDTF">2017-11-26T18:46:17Z</dcterms:created>
  <dcterms:modified xsi:type="dcterms:W3CDTF">2024-11-17T15:02:40Z</dcterms:modified>
</cp:coreProperties>
</file>